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2.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embeddedFontLst>
    <p:embeddedFont>
      <p:font typeface="Calibri" panose="020F0502020204030204" pitchFamily="34" charset="0"/>
      <p:regular r:id="rId55"/>
      <p:bold r:id="rId56"/>
      <p:italic r:id="rId57"/>
      <p:boldItalic r:id="rId58"/>
    </p:embeddedFont>
    <p:embeddedFont>
      <p:font typeface="Lato" panose="020F0502020204030203" pitchFamily="34" charset="0"/>
      <p:regular r:id="rId59"/>
      <p:bold r:id="rId60"/>
      <p:italic r:id="rId61"/>
      <p:boldItalic r:id="rId62"/>
    </p:embeddedFont>
    <p:embeddedFont>
      <p:font typeface="Lato Black" panose="020F0502020204030204" pitchFamily="34" charset="0"/>
      <p:bold r:id="rId63"/>
      <p:italic r:id="rId64"/>
      <p:boldItalic r:id="rId65"/>
    </p:embeddedFont>
    <p:embeddedFont>
      <p:font typeface="Lato Light" panose="020F030202020403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naHmwgM4NT1xLThaQTVokpG0go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h Poduska"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C7D8AA-5568-4121-B901-88974D373FDE}">
  <a:tblStyle styleId="{AAC7D8AA-5568-4121-B901-88974D373FD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70D2E89-95BF-4AE6-A5A6-F9AF81BCEA52}"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DF7"/>
          </a:solidFill>
        </a:fill>
      </a:tcStyle>
    </a:wholeTbl>
    <a:band1H>
      <a:tcTxStyle b="off" i="off"/>
      <a:tcStyle>
        <a:tcBdr/>
        <a:fill>
          <a:solidFill>
            <a:srgbClr val="CFDAEF"/>
          </a:solidFill>
        </a:fill>
      </a:tcStyle>
    </a:band1H>
    <a:band2H>
      <a:tcTxStyle b="off" i="off"/>
      <a:tcStyle>
        <a:tcBdr/>
      </a:tcStyle>
    </a:band2H>
    <a:band1V>
      <a:tcTxStyle b="off" i="off"/>
      <a:tcStyle>
        <a:tcBdr/>
        <a:fill>
          <a:solidFill>
            <a:srgbClr val="CFDA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3-22T23:15:34.119" idx="1">
    <p:pos x="6000" y="0"/>
    <p:text>perhaps consider a transition slide after this one that introduces or announces the next section (which seems to be an overview of a few deep learning concepts)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EEjRH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2-03-22T23:16:47.972" idx="2">
    <p:pos x="6000" y="0"/>
    <p:text>perhaps consider a transition slide after this one that announces the next section (which seems to go back to the original problem statement)</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XEEjRH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Lato"/>
                <a:ea typeface="Lato"/>
                <a:cs typeface="Lato"/>
                <a:sym typeface="Lato"/>
              </a:rPr>
              <a:t>‹#›</a:t>
            </a:fld>
            <a:endParaRPr sz="1200" b="0" i="0" u="none" strike="noStrike" cap="none">
              <a:solidFill>
                <a:schemeClr val="dk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342900" lvl="0" indent="-26670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Lato"/>
              <a:buNone/>
            </a:pPr>
            <a:endParaRPr/>
          </a:p>
        </p:txBody>
      </p:sp>
      <p:sp>
        <p:nvSpPr>
          <p:cNvPr id="116" name="Google Shape;116;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Lato"/>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At a high level here’s the tools we used to solve the problem of captioning an image</a:t>
            </a:r>
            <a:endParaRPr/>
          </a:p>
        </p:txBody>
      </p:sp>
      <p:sp>
        <p:nvSpPr>
          <p:cNvPr id="188" name="Google Shape;18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224" name="Google Shape;22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Lato"/>
                <a:ea typeface="Lato"/>
                <a:cs typeface="Lato"/>
                <a:sym typeface="Lato"/>
              </a:rPr>
              <a:t>18</a:t>
            </a:fld>
            <a:endParaRPr sz="1200" b="0" i="0" u="none" strike="noStrike" cap="none">
              <a:solidFill>
                <a:schemeClr val="dk1"/>
              </a:solidFill>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b="0" i="0">
                <a:solidFill>
                  <a:schemeClr val="dk1"/>
                </a:solidFill>
                <a:latin typeface="Arial"/>
                <a:ea typeface="Arial"/>
                <a:cs typeface="Arial"/>
                <a:sym typeface="Arial"/>
              </a:rPr>
              <a:t>Figure 7.4. RNN and LSTM A graphical representation of the RNN and LSTM networks are shown. The inputs are denoted by x, the hidden units by h, and the output units by y. For the LSTM, the hidden unit h functions as the output unit. The accent ( ) denotes a value in the next time step h = h t+1 ; otherwise the value is current h = h t . The RNN has a much simpler structure and lacks gating operations. The LSTM has several gating mechanisms, allowing it to propagate information efficiently over long periods of time. If the forget gate is on and the input gate off, the line from c to c essentially copies information. By switching on the input gate, information can be added to c , and by switching off the forget gate, the information from c will not reach c as is forgotten. These gating mechanisms let the LSTM control the flow of information and propagate it over long time ranges.</a:t>
            </a:r>
            <a:endParaRPr/>
          </a:p>
        </p:txBody>
      </p:sp>
      <p:sp>
        <p:nvSpPr>
          <p:cNvPr id="329" name="Google Shape;329;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f039ab6bf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11f039ab6bf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8" name="Google Shape;41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2" name="Google Shape;43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a:t>Original code for image captioning was adapted from “Modern Computer Vision with PyTorch.  V Kishore Ayyadevara and Yeshwanth Reddy, Packt Publishing 2020.</a:t>
            </a:r>
            <a:endParaRPr/>
          </a:p>
          <a:p>
            <a:pPr marL="457200" marR="0" lvl="0" indent="-228600" algn="l" rtl="0">
              <a:lnSpc>
                <a:spcPct val="100000"/>
              </a:lnSpc>
              <a:spcBef>
                <a:spcPts val="0"/>
              </a:spcBef>
              <a:spcAft>
                <a:spcPts val="0"/>
              </a:spcAft>
              <a:buSzPts val="1400"/>
              <a:buNone/>
            </a:pPr>
            <a:r>
              <a:rPr lang="en-US"/>
              <a:t>CPU is $2.016 per hour</a:t>
            </a:r>
            <a:endParaRPr/>
          </a:p>
          <a:p>
            <a:pPr marL="457200" marR="0" lvl="0" indent="-228600" algn="l" rtl="0">
              <a:lnSpc>
                <a:spcPct val="100000"/>
              </a:lnSpc>
              <a:spcBef>
                <a:spcPts val="0"/>
              </a:spcBef>
              <a:spcAft>
                <a:spcPts val="0"/>
              </a:spcAft>
              <a:buSzPts val="1400"/>
              <a:buNone/>
            </a:pPr>
            <a:r>
              <a:rPr lang="en-US"/>
              <a:t>GPU is $4.352 per hour</a:t>
            </a:r>
            <a:endParaRPr/>
          </a:p>
        </p:txBody>
      </p:sp>
      <p:sp>
        <p:nvSpPr>
          <p:cNvPr id="439" name="Google Shape;43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Lato"/>
                <a:ea typeface="Lato"/>
                <a:cs typeface="Lato"/>
                <a:sym typeface="Lato"/>
              </a:rPr>
              <a:t>45</a:t>
            </a:fld>
            <a:endParaRPr sz="1200" b="0" i="0" u="none" strike="noStrike" cap="none">
              <a:solidFill>
                <a:schemeClr val="dk1"/>
              </a:solidFill>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7" name="Google Shape;45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9" name="Google Shape;46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5" name="Google Shape;47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Data">
  <p:cSld name="TITLE_1_1_1">
    <p:bg>
      <p:bgPr>
        <a:solidFill>
          <a:schemeClr val="dk1"/>
        </a:solidFill>
        <a:effectLst/>
      </p:bgPr>
    </p:bg>
    <p:spTree>
      <p:nvGrpSpPr>
        <p:cNvPr id="1" name="Shape 15"/>
        <p:cNvGrpSpPr/>
        <p:nvPr/>
      </p:nvGrpSpPr>
      <p:grpSpPr>
        <a:xfrm>
          <a:off x="0" y="0"/>
          <a:ext cx="0" cy="0"/>
          <a:chOff x="0" y="0"/>
          <a:chExt cx="0" cy="0"/>
        </a:xfrm>
      </p:grpSpPr>
      <p:pic>
        <p:nvPicPr>
          <p:cNvPr id="16" name="Google Shape;16;p47"/>
          <p:cNvPicPr preferRelativeResize="0"/>
          <p:nvPr/>
        </p:nvPicPr>
        <p:blipFill rotWithShape="1">
          <a:blip r:embed="rId2">
            <a:alphaModFix/>
          </a:blip>
          <a:srcRect t="1970" r="6916" b="31613"/>
          <a:stretch/>
        </p:blipFill>
        <p:spPr>
          <a:xfrm>
            <a:off x="1500" y="1576975"/>
            <a:ext cx="12189000" cy="5281021"/>
          </a:xfrm>
          <a:prstGeom prst="rect">
            <a:avLst/>
          </a:prstGeom>
          <a:noFill/>
          <a:ln>
            <a:noFill/>
          </a:ln>
        </p:spPr>
      </p:pic>
      <p:sp>
        <p:nvSpPr>
          <p:cNvPr id="17" name="Google Shape;17;p47"/>
          <p:cNvSpPr/>
          <p:nvPr/>
        </p:nvSpPr>
        <p:spPr>
          <a:xfrm>
            <a:off x="0" y="0"/>
            <a:ext cx="4457700" cy="6858000"/>
          </a:xfrm>
          <a:prstGeom prst="rect">
            <a:avLst/>
          </a:prstGeom>
          <a:gradFill>
            <a:gsLst>
              <a:gs pos="0">
                <a:srgbClr val="000000">
                  <a:alpha val="84705"/>
                </a:srgbClr>
              </a:gs>
              <a:gs pos="100000">
                <a:srgbClr val="000000">
                  <a:alpha val="84705"/>
                </a:srgbClr>
              </a:gs>
            </a:gsLst>
            <a:lin ang="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7"/>
          <p:cNvSpPr txBox="1">
            <a:spLocks noGrp="1"/>
          </p:cNvSpPr>
          <p:nvPr>
            <p:ph type="sldNum" idx="12"/>
          </p:nvPr>
        </p:nvSpPr>
        <p:spPr>
          <a:xfrm>
            <a:off x="11296610" y="6952097"/>
            <a:ext cx="731700" cy="5247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US"/>
              <a:t>‹#›</a:t>
            </a:fld>
            <a:endParaRPr/>
          </a:p>
        </p:txBody>
      </p:sp>
      <p:pic>
        <p:nvPicPr>
          <p:cNvPr id="19" name="Google Shape;19;p47"/>
          <p:cNvPicPr preferRelativeResize="0"/>
          <p:nvPr/>
        </p:nvPicPr>
        <p:blipFill rotWithShape="1">
          <a:blip r:embed="rId3">
            <a:alphaModFix/>
          </a:blip>
          <a:srcRect/>
          <a:stretch/>
        </p:blipFill>
        <p:spPr>
          <a:xfrm>
            <a:off x="10282775" y="451325"/>
            <a:ext cx="1494625" cy="465925"/>
          </a:xfrm>
          <a:prstGeom prst="rect">
            <a:avLst/>
          </a:prstGeom>
          <a:noFill/>
          <a:ln>
            <a:noFill/>
          </a:ln>
        </p:spPr>
      </p:pic>
      <p:sp>
        <p:nvSpPr>
          <p:cNvPr id="20" name="Google Shape;20;p47"/>
          <p:cNvSpPr txBox="1">
            <a:spLocks noGrp="1"/>
          </p:cNvSpPr>
          <p:nvPr>
            <p:ph type="ctrTitle"/>
          </p:nvPr>
        </p:nvSpPr>
        <p:spPr>
          <a:xfrm>
            <a:off x="621792" y="1576986"/>
            <a:ext cx="10919100" cy="16347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4000"/>
              <a:buNone/>
              <a:defRPr sz="4000">
                <a:solidFill>
                  <a:srgbClr val="FFFFFF"/>
                </a:solidFill>
              </a:defRPr>
            </a:lvl1pPr>
            <a:lvl2pPr lvl="1" algn="l">
              <a:lnSpc>
                <a:spcPct val="100000"/>
              </a:lnSpc>
              <a:spcBef>
                <a:spcPts val="0"/>
              </a:spcBef>
              <a:spcAft>
                <a:spcPts val="0"/>
              </a:spcAft>
              <a:buClr>
                <a:srgbClr val="FFFFFF"/>
              </a:buClr>
              <a:buSzPts val="4300"/>
              <a:buNone/>
              <a:defRPr sz="4300">
                <a:solidFill>
                  <a:srgbClr val="FFFFFF"/>
                </a:solidFill>
              </a:defRPr>
            </a:lvl2pPr>
            <a:lvl3pPr lvl="2" algn="l">
              <a:lnSpc>
                <a:spcPct val="100000"/>
              </a:lnSpc>
              <a:spcBef>
                <a:spcPts val="0"/>
              </a:spcBef>
              <a:spcAft>
                <a:spcPts val="0"/>
              </a:spcAft>
              <a:buClr>
                <a:srgbClr val="FFFFFF"/>
              </a:buClr>
              <a:buSzPts val="4300"/>
              <a:buNone/>
              <a:defRPr sz="4300">
                <a:solidFill>
                  <a:srgbClr val="FFFFFF"/>
                </a:solidFill>
              </a:defRPr>
            </a:lvl3pPr>
            <a:lvl4pPr lvl="3" algn="l">
              <a:lnSpc>
                <a:spcPct val="100000"/>
              </a:lnSpc>
              <a:spcBef>
                <a:spcPts val="0"/>
              </a:spcBef>
              <a:spcAft>
                <a:spcPts val="0"/>
              </a:spcAft>
              <a:buClr>
                <a:srgbClr val="FFFFFF"/>
              </a:buClr>
              <a:buSzPts val="4300"/>
              <a:buNone/>
              <a:defRPr sz="4300">
                <a:solidFill>
                  <a:srgbClr val="FFFFFF"/>
                </a:solidFill>
              </a:defRPr>
            </a:lvl4pPr>
            <a:lvl5pPr lvl="4" algn="l">
              <a:lnSpc>
                <a:spcPct val="100000"/>
              </a:lnSpc>
              <a:spcBef>
                <a:spcPts val="0"/>
              </a:spcBef>
              <a:spcAft>
                <a:spcPts val="0"/>
              </a:spcAft>
              <a:buClr>
                <a:srgbClr val="FFFFFF"/>
              </a:buClr>
              <a:buSzPts val="4300"/>
              <a:buNone/>
              <a:defRPr sz="4300">
                <a:solidFill>
                  <a:srgbClr val="FFFFFF"/>
                </a:solidFill>
              </a:defRPr>
            </a:lvl5pPr>
            <a:lvl6pPr lvl="5" algn="l">
              <a:lnSpc>
                <a:spcPct val="100000"/>
              </a:lnSpc>
              <a:spcBef>
                <a:spcPts val="0"/>
              </a:spcBef>
              <a:spcAft>
                <a:spcPts val="0"/>
              </a:spcAft>
              <a:buClr>
                <a:srgbClr val="FFFFFF"/>
              </a:buClr>
              <a:buSzPts val="4300"/>
              <a:buNone/>
              <a:defRPr sz="4300">
                <a:solidFill>
                  <a:srgbClr val="FFFFFF"/>
                </a:solidFill>
              </a:defRPr>
            </a:lvl6pPr>
            <a:lvl7pPr lvl="6" algn="l">
              <a:lnSpc>
                <a:spcPct val="100000"/>
              </a:lnSpc>
              <a:spcBef>
                <a:spcPts val="0"/>
              </a:spcBef>
              <a:spcAft>
                <a:spcPts val="0"/>
              </a:spcAft>
              <a:buClr>
                <a:srgbClr val="FFFFFF"/>
              </a:buClr>
              <a:buSzPts val="4300"/>
              <a:buNone/>
              <a:defRPr sz="4300">
                <a:solidFill>
                  <a:srgbClr val="FFFFFF"/>
                </a:solidFill>
              </a:defRPr>
            </a:lvl7pPr>
            <a:lvl8pPr lvl="7" algn="l">
              <a:lnSpc>
                <a:spcPct val="100000"/>
              </a:lnSpc>
              <a:spcBef>
                <a:spcPts val="0"/>
              </a:spcBef>
              <a:spcAft>
                <a:spcPts val="0"/>
              </a:spcAft>
              <a:buClr>
                <a:srgbClr val="FFFFFF"/>
              </a:buClr>
              <a:buSzPts val="4300"/>
              <a:buNone/>
              <a:defRPr sz="4300">
                <a:solidFill>
                  <a:srgbClr val="FFFFFF"/>
                </a:solidFill>
              </a:defRPr>
            </a:lvl8pPr>
            <a:lvl9pPr lvl="8" algn="l">
              <a:lnSpc>
                <a:spcPct val="100000"/>
              </a:lnSpc>
              <a:spcBef>
                <a:spcPts val="0"/>
              </a:spcBef>
              <a:spcAft>
                <a:spcPts val="0"/>
              </a:spcAft>
              <a:buClr>
                <a:srgbClr val="FFFFFF"/>
              </a:buClr>
              <a:buSzPts val="4300"/>
              <a:buNone/>
              <a:defRPr sz="4300">
                <a:solidFill>
                  <a:srgbClr val="FFFFFF"/>
                </a:solidFill>
              </a:defRPr>
            </a:lvl9pPr>
          </a:lstStyle>
          <a:p>
            <a:endParaRPr/>
          </a:p>
        </p:txBody>
      </p:sp>
      <p:sp>
        <p:nvSpPr>
          <p:cNvPr id="21" name="Google Shape;21;p47"/>
          <p:cNvSpPr txBox="1">
            <a:spLocks noGrp="1"/>
          </p:cNvSpPr>
          <p:nvPr>
            <p:ph type="subTitle" idx="1"/>
          </p:nvPr>
        </p:nvSpPr>
        <p:spPr>
          <a:xfrm>
            <a:off x="636896" y="3357113"/>
            <a:ext cx="10966800" cy="524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40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and Quote">
  <p:cSld name="TITLE_AND_TWO_COLUMNS_2">
    <p:spTree>
      <p:nvGrpSpPr>
        <p:cNvPr id="1" name="Shape 73"/>
        <p:cNvGrpSpPr/>
        <p:nvPr/>
      </p:nvGrpSpPr>
      <p:grpSpPr>
        <a:xfrm>
          <a:off x="0" y="0"/>
          <a:ext cx="0" cy="0"/>
          <a:chOff x="0" y="0"/>
          <a:chExt cx="0" cy="0"/>
        </a:xfrm>
      </p:grpSpPr>
      <p:sp>
        <p:nvSpPr>
          <p:cNvPr id="74" name="Google Shape;74;p56"/>
          <p:cNvSpPr/>
          <p:nvPr/>
        </p:nvSpPr>
        <p:spPr>
          <a:xfrm>
            <a:off x="8129100" y="0"/>
            <a:ext cx="4062900" cy="6858000"/>
          </a:xfrm>
          <a:prstGeom prst="rect">
            <a:avLst/>
          </a:prstGeom>
          <a:gradFill>
            <a:gsLst>
              <a:gs pos="0">
                <a:srgbClr val="D9D9D9"/>
              </a:gs>
              <a:gs pos="44000">
                <a:srgbClr val="FFFFFF"/>
              </a:gs>
              <a:gs pos="100000">
                <a:srgbClr val="FFFFFF"/>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75" name="Google Shape;75;p56"/>
          <p:cNvSpPr/>
          <p:nvPr/>
        </p:nvSpPr>
        <p:spPr>
          <a:xfrm rot="5400000">
            <a:off x="6077400" y="745212"/>
            <a:ext cx="36900" cy="1218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 name="Google Shape;76;p56"/>
          <p:cNvPicPr preferRelativeResize="0"/>
          <p:nvPr/>
        </p:nvPicPr>
        <p:blipFill rotWithShape="1">
          <a:blip r:embed="rId2">
            <a:alphaModFix/>
          </a:blip>
          <a:srcRect/>
          <a:stretch/>
        </p:blipFill>
        <p:spPr>
          <a:xfrm>
            <a:off x="10980457" y="6403839"/>
            <a:ext cx="870685" cy="270122"/>
          </a:xfrm>
          <a:prstGeom prst="rect">
            <a:avLst/>
          </a:prstGeom>
          <a:noFill/>
          <a:ln>
            <a:noFill/>
          </a:ln>
        </p:spPr>
      </p:pic>
      <p:sp>
        <p:nvSpPr>
          <p:cNvPr id="77" name="Google Shape;77;p56"/>
          <p:cNvSpPr txBox="1">
            <a:spLocks noGrp="1"/>
          </p:cNvSpPr>
          <p:nvPr>
            <p:ph type="title"/>
          </p:nvPr>
        </p:nvSpPr>
        <p:spPr>
          <a:xfrm>
            <a:off x="415600" y="265350"/>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78" name="Google Shape;78;p56"/>
          <p:cNvSpPr txBox="1">
            <a:spLocks noGrp="1"/>
          </p:cNvSpPr>
          <p:nvPr>
            <p:ph type="body" idx="1"/>
          </p:nvPr>
        </p:nvSpPr>
        <p:spPr>
          <a:xfrm>
            <a:off x="415600" y="1276924"/>
            <a:ext cx="5333100" cy="5009700"/>
          </a:xfrm>
          <a:prstGeom prst="rect">
            <a:avLst/>
          </a:prstGeom>
          <a:noFill/>
          <a:ln>
            <a:noFill/>
          </a:ln>
        </p:spPr>
        <p:txBody>
          <a:bodyPr spcFirstLastPara="1" wrap="square" lIns="121900" tIns="118875" rIns="121900" bIns="121900" anchor="t" anchorCtr="0">
            <a:noAutofit/>
          </a:bodyPr>
          <a:lstStyle>
            <a:lvl1pPr marL="457200" lvl="0" indent="-349250" algn="l">
              <a:lnSpc>
                <a:spcPct val="100000"/>
              </a:lnSpc>
              <a:spcBef>
                <a:spcPts val="0"/>
              </a:spcBef>
              <a:spcAft>
                <a:spcPts val="0"/>
              </a:spcAft>
              <a:buSzPts val="1900"/>
              <a:buChar char="●"/>
              <a:defRPr sz="1900"/>
            </a:lvl1pPr>
            <a:lvl2pPr marL="914400" lvl="1" indent="-330200" algn="l">
              <a:lnSpc>
                <a:spcPct val="100000"/>
              </a:lnSpc>
              <a:spcBef>
                <a:spcPts val="800"/>
              </a:spcBef>
              <a:spcAft>
                <a:spcPts val="0"/>
              </a:spcAft>
              <a:buSzPts val="1600"/>
              <a:buChar char="●"/>
              <a:defRPr sz="1600"/>
            </a:lvl2pPr>
            <a:lvl3pPr marL="1371600" lvl="2" indent="-330200" algn="l">
              <a:lnSpc>
                <a:spcPct val="100000"/>
              </a:lnSpc>
              <a:spcBef>
                <a:spcPts val="800"/>
              </a:spcBef>
              <a:spcAft>
                <a:spcPts val="0"/>
              </a:spcAft>
              <a:buSzPts val="1600"/>
              <a:buChar char="●"/>
              <a:defRPr sz="1600"/>
            </a:lvl3pPr>
            <a:lvl4pPr marL="1828800" lvl="3" indent="-330200" algn="l">
              <a:lnSpc>
                <a:spcPct val="100000"/>
              </a:lnSpc>
              <a:spcBef>
                <a:spcPts val="800"/>
              </a:spcBef>
              <a:spcAft>
                <a:spcPts val="0"/>
              </a:spcAft>
              <a:buSzPts val="1600"/>
              <a:buChar char="●"/>
              <a:defRPr sz="1600"/>
            </a:lvl4pPr>
            <a:lvl5pPr marL="2286000" lvl="4" indent="-330200" algn="l">
              <a:lnSpc>
                <a:spcPct val="100000"/>
              </a:lnSpc>
              <a:spcBef>
                <a:spcPts val="800"/>
              </a:spcBef>
              <a:spcAft>
                <a:spcPts val="0"/>
              </a:spcAft>
              <a:buSzPts val="1600"/>
              <a:buChar char="●"/>
              <a:defRPr sz="1600"/>
            </a:lvl5pPr>
            <a:lvl6pPr marL="2743200" lvl="5" indent="-330200" algn="l">
              <a:lnSpc>
                <a:spcPct val="100000"/>
              </a:lnSpc>
              <a:spcBef>
                <a:spcPts val="800"/>
              </a:spcBef>
              <a:spcAft>
                <a:spcPts val="0"/>
              </a:spcAft>
              <a:buSzPts val="1600"/>
              <a:buChar char="●"/>
              <a:defRPr sz="1600"/>
            </a:lvl6pPr>
            <a:lvl7pPr marL="3200400" lvl="6" indent="-330200" algn="l">
              <a:lnSpc>
                <a:spcPct val="100000"/>
              </a:lnSpc>
              <a:spcBef>
                <a:spcPts val="800"/>
              </a:spcBef>
              <a:spcAft>
                <a:spcPts val="0"/>
              </a:spcAft>
              <a:buSzPts val="1600"/>
              <a:buChar char="●"/>
              <a:defRPr sz="1600"/>
            </a:lvl7pPr>
            <a:lvl8pPr marL="3657600" lvl="7" indent="-330200" algn="l">
              <a:lnSpc>
                <a:spcPct val="100000"/>
              </a:lnSpc>
              <a:spcBef>
                <a:spcPts val="800"/>
              </a:spcBef>
              <a:spcAft>
                <a:spcPts val="0"/>
              </a:spcAft>
              <a:buSzPts val="1600"/>
              <a:buChar char="●"/>
              <a:defRPr sz="1600"/>
            </a:lvl8pPr>
            <a:lvl9pPr marL="4114800" lvl="8" indent="-330200" algn="l">
              <a:lnSpc>
                <a:spcPct val="100000"/>
              </a:lnSpc>
              <a:spcBef>
                <a:spcPts val="800"/>
              </a:spcBef>
              <a:spcAft>
                <a:spcPts val="800"/>
              </a:spcAft>
              <a:buSzPts val="1600"/>
              <a:buChar char="●"/>
              <a:defRPr sz="1600"/>
            </a:lvl9pPr>
          </a:lstStyle>
          <a:p>
            <a:endParaRPr/>
          </a:p>
        </p:txBody>
      </p:sp>
      <p:sp>
        <p:nvSpPr>
          <p:cNvPr id="79" name="Google Shape;79;p56"/>
          <p:cNvSpPr txBox="1">
            <a:spLocks noGrp="1"/>
          </p:cNvSpPr>
          <p:nvPr>
            <p:ph type="body" idx="2"/>
          </p:nvPr>
        </p:nvSpPr>
        <p:spPr>
          <a:xfrm>
            <a:off x="8403150" y="1276925"/>
            <a:ext cx="3514800" cy="5009700"/>
          </a:xfrm>
          <a:prstGeom prst="rect">
            <a:avLst/>
          </a:prstGeom>
          <a:noFill/>
          <a:ln>
            <a:noFill/>
          </a:ln>
        </p:spPr>
        <p:txBody>
          <a:bodyPr spcFirstLastPara="1" wrap="square" lIns="121900" tIns="118875" rIns="121900" bIns="121900" anchor="ctr" anchorCtr="0">
            <a:noAutofit/>
          </a:bodyPr>
          <a:lstStyle>
            <a:lvl1pPr marL="457200" lvl="0" indent="-400050" algn="l">
              <a:lnSpc>
                <a:spcPct val="100000"/>
              </a:lnSpc>
              <a:spcBef>
                <a:spcPts val="0"/>
              </a:spcBef>
              <a:spcAft>
                <a:spcPts val="0"/>
              </a:spcAft>
              <a:buSzPts val="2700"/>
              <a:buFont typeface="Lato Light"/>
              <a:buChar char="●"/>
              <a:defRPr sz="3200">
                <a:latin typeface="Lato Light"/>
                <a:ea typeface="Lato Light"/>
                <a:cs typeface="Lato Light"/>
                <a:sym typeface="Lato Light"/>
              </a:defRPr>
            </a:lvl1pPr>
            <a:lvl2pPr marL="914400" lvl="1" indent="-330200" algn="l">
              <a:lnSpc>
                <a:spcPct val="100000"/>
              </a:lnSpc>
              <a:spcBef>
                <a:spcPts val="800"/>
              </a:spcBef>
              <a:spcAft>
                <a:spcPts val="0"/>
              </a:spcAft>
              <a:buSzPts val="1600"/>
              <a:buChar char="●"/>
              <a:defRPr sz="1600"/>
            </a:lvl2pPr>
            <a:lvl3pPr marL="1371600" lvl="2" indent="-330200" algn="l">
              <a:lnSpc>
                <a:spcPct val="100000"/>
              </a:lnSpc>
              <a:spcBef>
                <a:spcPts val="800"/>
              </a:spcBef>
              <a:spcAft>
                <a:spcPts val="0"/>
              </a:spcAft>
              <a:buSzPts val="1600"/>
              <a:buChar char="●"/>
              <a:defRPr sz="1600"/>
            </a:lvl3pPr>
            <a:lvl4pPr marL="1828800" lvl="3" indent="-330200" algn="l">
              <a:lnSpc>
                <a:spcPct val="100000"/>
              </a:lnSpc>
              <a:spcBef>
                <a:spcPts val="800"/>
              </a:spcBef>
              <a:spcAft>
                <a:spcPts val="0"/>
              </a:spcAft>
              <a:buSzPts val="1600"/>
              <a:buChar char="●"/>
              <a:defRPr sz="1600"/>
            </a:lvl4pPr>
            <a:lvl5pPr marL="2286000" lvl="4" indent="-330200" algn="l">
              <a:lnSpc>
                <a:spcPct val="100000"/>
              </a:lnSpc>
              <a:spcBef>
                <a:spcPts val="800"/>
              </a:spcBef>
              <a:spcAft>
                <a:spcPts val="0"/>
              </a:spcAft>
              <a:buSzPts val="1600"/>
              <a:buChar char="●"/>
              <a:defRPr sz="1600"/>
            </a:lvl5pPr>
            <a:lvl6pPr marL="2743200" lvl="5" indent="-330200" algn="l">
              <a:lnSpc>
                <a:spcPct val="100000"/>
              </a:lnSpc>
              <a:spcBef>
                <a:spcPts val="800"/>
              </a:spcBef>
              <a:spcAft>
                <a:spcPts val="0"/>
              </a:spcAft>
              <a:buSzPts val="1600"/>
              <a:buChar char="●"/>
              <a:defRPr sz="1600"/>
            </a:lvl6pPr>
            <a:lvl7pPr marL="3200400" lvl="6" indent="-330200" algn="l">
              <a:lnSpc>
                <a:spcPct val="100000"/>
              </a:lnSpc>
              <a:spcBef>
                <a:spcPts val="800"/>
              </a:spcBef>
              <a:spcAft>
                <a:spcPts val="0"/>
              </a:spcAft>
              <a:buSzPts val="1600"/>
              <a:buChar char="●"/>
              <a:defRPr sz="1600"/>
            </a:lvl7pPr>
            <a:lvl8pPr marL="3657600" lvl="7" indent="-330200" algn="l">
              <a:lnSpc>
                <a:spcPct val="100000"/>
              </a:lnSpc>
              <a:spcBef>
                <a:spcPts val="800"/>
              </a:spcBef>
              <a:spcAft>
                <a:spcPts val="0"/>
              </a:spcAft>
              <a:buSzPts val="1600"/>
              <a:buChar char="●"/>
              <a:defRPr sz="1600"/>
            </a:lvl8pPr>
            <a:lvl9pPr marL="4114800" lvl="8" indent="-330200" algn="l">
              <a:lnSpc>
                <a:spcPct val="100000"/>
              </a:lnSpc>
              <a:spcBef>
                <a:spcPts val="800"/>
              </a:spcBef>
              <a:spcAft>
                <a:spcPts val="800"/>
              </a:spcAft>
              <a:buSzPts val="1600"/>
              <a:buChar char="●"/>
              <a:defRPr sz="1600"/>
            </a:lvl9pPr>
          </a:lstStyle>
          <a:p>
            <a:endParaRPr/>
          </a:p>
        </p:txBody>
      </p:sp>
      <p:sp>
        <p:nvSpPr>
          <p:cNvPr id="80" name="Google Shape;80;p56"/>
          <p:cNvSpPr txBox="1">
            <a:spLocks noGrp="1"/>
          </p:cNvSpPr>
          <p:nvPr>
            <p:ph type="sldNum" idx="12"/>
          </p:nvPr>
        </p:nvSpPr>
        <p:spPr>
          <a:xfrm>
            <a:off x="415617" y="6403900"/>
            <a:ext cx="2235600" cy="270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l" rtl="0">
              <a:spcBef>
                <a:spcPts val="0"/>
              </a:spcBef>
              <a:spcAft>
                <a:spcPts val="0"/>
              </a:spcAft>
              <a:buNone/>
            </a:pPr>
            <a:r>
              <a:rPr lang="en-US"/>
              <a:t>© 2021 Domino Data Lab, Inc.   |   </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asons">
  <p:cSld name="ONE_COLUMN_TEXT_1_2">
    <p:bg>
      <p:bgPr>
        <a:gradFill>
          <a:gsLst>
            <a:gs pos="0">
              <a:srgbClr val="376294"/>
            </a:gs>
            <a:gs pos="51000">
              <a:srgbClr val="4377B4"/>
            </a:gs>
            <a:gs pos="100000">
              <a:schemeClr val="accent1"/>
            </a:gs>
          </a:gsLst>
          <a:path path="circle">
            <a:fillToRect l="100000" b="100000"/>
          </a:path>
          <a:tileRect t="-100000" r="-100000"/>
        </a:gradFill>
        <a:effectLst/>
      </p:bgPr>
    </p:bg>
    <p:spTree>
      <p:nvGrpSpPr>
        <p:cNvPr id="1" name="Shape 81"/>
        <p:cNvGrpSpPr/>
        <p:nvPr/>
      </p:nvGrpSpPr>
      <p:grpSpPr>
        <a:xfrm>
          <a:off x="0" y="0"/>
          <a:ext cx="0" cy="0"/>
          <a:chOff x="0" y="0"/>
          <a:chExt cx="0" cy="0"/>
        </a:xfrm>
      </p:grpSpPr>
      <p:sp>
        <p:nvSpPr>
          <p:cNvPr id="82" name="Google Shape;82;p57"/>
          <p:cNvSpPr/>
          <p:nvPr/>
        </p:nvSpPr>
        <p:spPr>
          <a:xfrm>
            <a:off x="0" y="0"/>
            <a:ext cx="12189300" cy="6858000"/>
          </a:xfrm>
          <a:prstGeom prst="rect">
            <a:avLst/>
          </a:prstGeom>
          <a:gradFill>
            <a:gsLst>
              <a:gs pos="0">
                <a:srgbClr val="28303E"/>
              </a:gs>
              <a:gs pos="100000">
                <a:srgbClr val="6A6F79"/>
              </a:gs>
            </a:gsLst>
            <a:path path="circle">
              <a:fillToRect l="100000" b="100000"/>
            </a:path>
            <a:tileRect t="-100000" r="-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7"/>
          <p:cNvSpPr/>
          <p:nvPr/>
        </p:nvSpPr>
        <p:spPr>
          <a:xfrm>
            <a:off x="2875" y="0"/>
            <a:ext cx="12189300" cy="6858000"/>
          </a:xfrm>
          <a:prstGeom prst="rect">
            <a:avLst/>
          </a:prstGeom>
          <a:solidFill>
            <a:srgbClr val="000000">
              <a:alpha val="6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 name="Google Shape;84;p57"/>
          <p:cNvPicPr preferRelativeResize="0"/>
          <p:nvPr/>
        </p:nvPicPr>
        <p:blipFill rotWithShape="1">
          <a:blip r:embed="rId2">
            <a:alphaModFix/>
          </a:blip>
          <a:srcRect r="4487"/>
          <a:stretch/>
        </p:blipFill>
        <p:spPr>
          <a:xfrm rot="5400000">
            <a:off x="-1403552" y="1405153"/>
            <a:ext cx="6858005" cy="4047700"/>
          </a:xfrm>
          <a:prstGeom prst="rect">
            <a:avLst/>
          </a:prstGeom>
          <a:noFill/>
          <a:ln>
            <a:noFill/>
          </a:ln>
        </p:spPr>
      </p:pic>
      <p:sp>
        <p:nvSpPr>
          <p:cNvPr id="85" name="Google Shape;85;p57"/>
          <p:cNvSpPr/>
          <p:nvPr/>
        </p:nvSpPr>
        <p:spPr>
          <a:xfrm>
            <a:off x="0" y="0"/>
            <a:ext cx="4050900" cy="6858000"/>
          </a:xfrm>
          <a:prstGeom prst="rect">
            <a:avLst/>
          </a:prstGeom>
          <a:gradFill>
            <a:gsLst>
              <a:gs pos="0">
                <a:srgbClr val="052C5A">
                  <a:alpha val="84705"/>
                </a:srgbClr>
              </a:gs>
              <a:gs pos="46000">
                <a:srgbClr val="052C5A">
                  <a:alpha val="84705"/>
                </a:srgbClr>
              </a:gs>
              <a:gs pos="100000">
                <a:srgbClr val="052C5A">
                  <a:alpha val="84705"/>
                </a:srgbClr>
              </a:gs>
            </a:gsLst>
            <a:lin ang="16200038"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7"/>
          <p:cNvSpPr txBox="1">
            <a:spLocks noGrp="1"/>
          </p:cNvSpPr>
          <p:nvPr>
            <p:ph type="title"/>
          </p:nvPr>
        </p:nvSpPr>
        <p:spPr>
          <a:xfrm>
            <a:off x="153450" y="3173275"/>
            <a:ext cx="3744000" cy="2765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3300"/>
              <a:buNone/>
              <a:defRPr sz="3300">
                <a:solidFill>
                  <a:srgbClr val="FFFFFF"/>
                </a:solidFill>
              </a:defRPr>
            </a:lvl1pPr>
            <a:lvl2pPr lvl="1" algn="ctr">
              <a:lnSpc>
                <a:spcPct val="100000"/>
              </a:lnSpc>
              <a:spcBef>
                <a:spcPts val="0"/>
              </a:spcBef>
              <a:spcAft>
                <a:spcPts val="0"/>
              </a:spcAft>
              <a:buClr>
                <a:srgbClr val="FFFFFF"/>
              </a:buClr>
              <a:buSzPts val="2900"/>
              <a:buNone/>
              <a:defRPr sz="2900">
                <a:solidFill>
                  <a:srgbClr val="FFFFFF"/>
                </a:solidFill>
              </a:defRPr>
            </a:lvl2pPr>
            <a:lvl3pPr lvl="2" algn="ctr">
              <a:lnSpc>
                <a:spcPct val="100000"/>
              </a:lnSpc>
              <a:spcBef>
                <a:spcPts val="0"/>
              </a:spcBef>
              <a:spcAft>
                <a:spcPts val="0"/>
              </a:spcAft>
              <a:buClr>
                <a:srgbClr val="FFFFFF"/>
              </a:buClr>
              <a:buSzPts val="2900"/>
              <a:buNone/>
              <a:defRPr sz="2900">
                <a:solidFill>
                  <a:srgbClr val="FFFFFF"/>
                </a:solidFill>
              </a:defRPr>
            </a:lvl3pPr>
            <a:lvl4pPr lvl="3" algn="ctr">
              <a:lnSpc>
                <a:spcPct val="100000"/>
              </a:lnSpc>
              <a:spcBef>
                <a:spcPts val="0"/>
              </a:spcBef>
              <a:spcAft>
                <a:spcPts val="0"/>
              </a:spcAft>
              <a:buClr>
                <a:srgbClr val="FFFFFF"/>
              </a:buClr>
              <a:buSzPts val="2900"/>
              <a:buNone/>
              <a:defRPr sz="2900">
                <a:solidFill>
                  <a:srgbClr val="FFFFFF"/>
                </a:solidFill>
              </a:defRPr>
            </a:lvl4pPr>
            <a:lvl5pPr lvl="4" algn="ctr">
              <a:lnSpc>
                <a:spcPct val="100000"/>
              </a:lnSpc>
              <a:spcBef>
                <a:spcPts val="0"/>
              </a:spcBef>
              <a:spcAft>
                <a:spcPts val="0"/>
              </a:spcAft>
              <a:buClr>
                <a:srgbClr val="FFFFFF"/>
              </a:buClr>
              <a:buSzPts val="2900"/>
              <a:buNone/>
              <a:defRPr sz="2900">
                <a:solidFill>
                  <a:srgbClr val="FFFFFF"/>
                </a:solidFill>
              </a:defRPr>
            </a:lvl5pPr>
            <a:lvl6pPr lvl="5" algn="ctr">
              <a:lnSpc>
                <a:spcPct val="100000"/>
              </a:lnSpc>
              <a:spcBef>
                <a:spcPts val="0"/>
              </a:spcBef>
              <a:spcAft>
                <a:spcPts val="0"/>
              </a:spcAft>
              <a:buClr>
                <a:srgbClr val="FFFFFF"/>
              </a:buClr>
              <a:buSzPts val="2900"/>
              <a:buNone/>
              <a:defRPr sz="2900">
                <a:solidFill>
                  <a:srgbClr val="FFFFFF"/>
                </a:solidFill>
              </a:defRPr>
            </a:lvl6pPr>
            <a:lvl7pPr lvl="6" algn="ctr">
              <a:lnSpc>
                <a:spcPct val="100000"/>
              </a:lnSpc>
              <a:spcBef>
                <a:spcPts val="0"/>
              </a:spcBef>
              <a:spcAft>
                <a:spcPts val="0"/>
              </a:spcAft>
              <a:buClr>
                <a:srgbClr val="FFFFFF"/>
              </a:buClr>
              <a:buSzPts val="2900"/>
              <a:buNone/>
              <a:defRPr sz="2900">
                <a:solidFill>
                  <a:srgbClr val="FFFFFF"/>
                </a:solidFill>
              </a:defRPr>
            </a:lvl7pPr>
            <a:lvl8pPr lvl="7" algn="ctr">
              <a:lnSpc>
                <a:spcPct val="100000"/>
              </a:lnSpc>
              <a:spcBef>
                <a:spcPts val="0"/>
              </a:spcBef>
              <a:spcAft>
                <a:spcPts val="0"/>
              </a:spcAft>
              <a:buClr>
                <a:srgbClr val="FFFFFF"/>
              </a:buClr>
              <a:buSzPts val="2900"/>
              <a:buNone/>
              <a:defRPr sz="2900">
                <a:solidFill>
                  <a:srgbClr val="FFFFFF"/>
                </a:solidFill>
              </a:defRPr>
            </a:lvl8pPr>
            <a:lvl9pPr lvl="8" algn="ctr">
              <a:lnSpc>
                <a:spcPct val="100000"/>
              </a:lnSpc>
              <a:spcBef>
                <a:spcPts val="0"/>
              </a:spcBef>
              <a:spcAft>
                <a:spcPts val="0"/>
              </a:spcAft>
              <a:buClr>
                <a:srgbClr val="FFFFFF"/>
              </a:buClr>
              <a:buSzPts val="2900"/>
              <a:buNone/>
              <a:defRPr sz="2900">
                <a:solidFill>
                  <a:srgbClr val="FFFFFF"/>
                </a:solidFill>
              </a:defRPr>
            </a:lvl9pPr>
          </a:lstStyle>
          <a:p>
            <a:endParaRPr/>
          </a:p>
        </p:txBody>
      </p:sp>
      <p:sp>
        <p:nvSpPr>
          <p:cNvPr id="87" name="Google Shape;87;p57"/>
          <p:cNvSpPr txBox="1">
            <a:spLocks noGrp="1"/>
          </p:cNvSpPr>
          <p:nvPr>
            <p:ph type="body" idx="1"/>
          </p:nvPr>
        </p:nvSpPr>
        <p:spPr>
          <a:xfrm>
            <a:off x="4619225" y="514125"/>
            <a:ext cx="7158300" cy="5602800"/>
          </a:xfrm>
          <a:prstGeom prst="rect">
            <a:avLst/>
          </a:prstGeom>
          <a:noFill/>
          <a:ln>
            <a:noFill/>
          </a:ln>
        </p:spPr>
        <p:txBody>
          <a:bodyPr spcFirstLastPara="1" wrap="square" lIns="121900" tIns="118875" rIns="121900" bIns="121900" anchor="ctr" anchorCtr="0">
            <a:noAutofit/>
          </a:bodyPr>
          <a:lstStyle>
            <a:lvl1pPr marL="457200" lvl="0" indent="-298450" algn="l">
              <a:lnSpc>
                <a:spcPct val="100000"/>
              </a:lnSpc>
              <a:spcBef>
                <a:spcPts val="0"/>
              </a:spcBef>
              <a:spcAft>
                <a:spcPts val="0"/>
              </a:spcAft>
              <a:buSzPts val="1100"/>
              <a:buAutoNum type="arabicPeriod"/>
              <a:defRPr sz="2000">
                <a:solidFill>
                  <a:srgbClr val="FFFFFF"/>
                </a:solidFill>
              </a:defRPr>
            </a:lvl1pPr>
            <a:lvl2pPr marL="914400" lvl="1" indent="-311150" algn="l">
              <a:lnSpc>
                <a:spcPct val="100000"/>
              </a:lnSpc>
              <a:spcBef>
                <a:spcPts val="2000"/>
              </a:spcBef>
              <a:spcAft>
                <a:spcPts val="0"/>
              </a:spcAft>
              <a:buSzPts val="1300"/>
              <a:buAutoNum type="alphaLcPeriod"/>
              <a:defRPr sz="1900">
                <a:solidFill>
                  <a:srgbClr val="FFFFFF"/>
                </a:solidFill>
              </a:defRPr>
            </a:lvl2pPr>
            <a:lvl3pPr marL="1371600" lvl="2" indent="-298450" algn="l">
              <a:lnSpc>
                <a:spcPct val="100000"/>
              </a:lnSpc>
              <a:spcBef>
                <a:spcPts val="2000"/>
              </a:spcBef>
              <a:spcAft>
                <a:spcPts val="0"/>
              </a:spcAft>
              <a:buSzPts val="1100"/>
              <a:buAutoNum type="romanLcPeriod"/>
              <a:defRPr sz="1600">
                <a:solidFill>
                  <a:srgbClr val="FFFFFF"/>
                </a:solidFill>
              </a:defRPr>
            </a:lvl3pPr>
            <a:lvl4pPr marL="1828800" lvl="3" indent="-298450" algn="l">
              <a:lnSpc>
                <a:spcPct val="100000"/>
              </a:lnSpc>
              <a:spcBef>
                <a:spcPts val="2000"/>
              </a:spcBef>
              <a:spcAft>
                <a:spcPts val="0"/>
              </a:spcAft>
              <a:buSzPts val="1100"/>
              <a:buAutoNum type="arabicPeriod"/>
              <a:defRPr sz="1600">
                <a:solidFill>
                  <a:srgbClr val="FFFFFF"/>
                </a:solidFill>
              </a:defRPr>
            </a:lvl4pPr>
            <a:lvl5pPr marL="2286000" lvl="4" indent="-298450" algn="l">
              <a:lnSpc>
                <a:spcPct val="100000"/>
              </a:lnSpc>
              <a:spcBef>
                <a:spcPts val="2000"/>
              </a:spcBef>
              <a:spcAft>
                <a:spcPts val="0"/>
              </a:spcAft>
              <a:buSzPts val="1100"/>
              <a:buAutoNum type="alphaLcPeriod"/>
              <a:defRPr sz="1600">
                <a:solidFill>
                  <a:srgbClr val="FFFFFF"/>
                </a:solidFill>
              </a:defRPr>
            </a:lvl5pPr>
            <a:lvl6pPr marL="2743200" lvl="5" indent="-330200" algn="l">
              <a:lnSpc>
                <a:spcPct val="100000"/>
              </a:lnSpc>
              <a:spcBef>
                <a:spcPts val="2000"/>
              </a:spcBef>
              <a:spcAft>
                <a:spcPts val="0"/>
              </a:spcAft>
              <a:buSzPts val="1600"/>
              <a:buAutoNum type="romanLcPeriod"/>
              <a:defRPr sz="1600">
                <a:solidFill>
                  <a:srgbClr val="FFFFFF"/>
                </a:solidFill>
              </a:defRPr>
            </a:lvl6pPr>
            <a:lvl7pPr marL="3200400" lvl="6" indent="-330200" algn="l">
              <a:lnSpc>
                <a:spcPct val="100000"/>
              </a:lnSpc>
              <a:spcBef>
                <a:spcPts val="2000"/>
              </a:spcBef>
              <a:spcAft>
                <a:spcPts val="0"/>
              </a:spcAft>
              <a:buSzPts val="1600"/>
              <a:buAutoNum type="arabicPeriod"/>
              <a:defRPr sz="1600">
                <a:solidFill>
                  <a:srgbClr val="FFFFFF"/>
                </a:solidFill>
              </a:defRPr>
            </a:lvl7pPr>
            <a:lvl8pPr marL="3657600" lvl="7" indent="-330200" algn="l">
              <a:lnSpc>
                <a:spcPct val="100000"/>
              </a:lnSpc>
              <a:spcBef>
                <a:spcPts val="2000"/>
              </a:spcBef>
              <a:spcAft>
                <a:spcPts val="0"/>
              </a:spcAft>
              <a:buSzPts val="1600"/>
              <a:buAutoNum type="alphaLcPeriod"/>
              <a:defRPr sz="1600">
                <a:solidFill>
                  <a:srgbClr val="FFFFFF"/>
                </a:solidFill>
              </a:defRPr>
            </a:lvl8pPr>
            <a:lvl9pPr marL="4114800" lvl="8" indent="-330200" algn="l">
              <a:lnSpc>
                <a:spcPct val="100000"/>
              </a:lnSpc>
              <a:spcBef>
                <a:spcPts val="2000"/>
              </a:spcBef>
              <a:spcAft>
                <a:spcPts val="2000"/>
              </a:spcAft>
              <a:buSzPts val="1600"/>
              <a:buAutoNum type="romanLcPeriod"/>
              <a:defRPr sz="1600">
                <a:solidFill>
                  <a:srgbClr val="FFFFFF"/>
                </a:solidFill>
              </a:defRPr>
            </a:lvl9pPr>
          </a:lstStyle>
          <a:p>
            <a:endParaRPr/>
          </a:p>
        </p:txBody>
      </p:sp>
      <p:pic>
        <p:nvPicPr>
          <p:cNvPr id="88" name="Google Shape;88;p57"/>
          <p:cNvPicPr preferRelativeResize="0"/>
          <p:nvPr/>
        </p:nvPicPr>
        <p:blipFill rotWithShape="1">
          <a:blip r:embed="rId3">
            <a:alphaModFix/>
          </a:blip>
          <a:srcRect/>
          <a:stretch/>
        </p:blipFill>
        <p:spPr>
          <a:xfrm>
            <a:off x="10981944" y="6364224"/>
            <a:ext cx="868681" cy="270256"/>
          </a:xfrm>
          <a:prstGeom prst="rect">
            <a:avLst/>
          </a:prstGeom>
          <a:noFill/>
          <a:ln>
            <a:noFill/>
          </a:ln>
        </p:spPr>
      </p:pic>
      <p:sp>
        <p:nvSpPr>
          <p:cNvPr id="89" name="Google Shape;89;p57"/>
          <p:cNvSpPr/>
          <p:nvPr/>
        </p:nvSpPr>
        <p:spPr>
          <a:xfrm rot="5400000">
            <a:off x="6077400" y="745212"/>
            <a:ext cx="36900" cy="1218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7"/>
          <p:cNvSpPr txBox="1">
            <a:spLocks noGrp="1"/>
          </p:cNvSpPr>
          <p:nvPr>
            <p:ph type="sldNum" idx="12"/>
          </p:nvPr>
        </p:nvSpPr>
        <p:spPr>
          <a:xfrm>
            <a:off x="415617" y="6403900"/>
            <a:ext cx="2235600" cy="270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9pPr>
          </a:lstStyle>
          <a:p>
            <a:pPr marL="0" lvl="0" indent="0" algn="l" rtl="0">
              <a:spcBef>
                <a:spcPts val="0"/>
              </a:spcBef>
              <a:spcAft>
                <a:spcPts val="0"/>
              </a:spcAft>
              <a:buNone/>
            </a:pPr>
            <a:r>
              <a:rPr lang="en-US"/>
              <a:t>© 2021 Domino Data Lab, Inc.   |   </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mo">
  <p:cSld name="ONE_COLUMN_TEXT_1_1_1">
    <p:bg>
      <p:bgPr>
        <a:gradFill>
          <a:gsLst>
            <a:gs pos="0">
              <a:srgbClr val="376294"/>
            </a:gs>
            <a:gs pos="51000">
              <a:srgbClr val="4377B4"/>
            </a:gs>
            <a:gs pos="100000">
              <a:schemeClr val="accent1"/>
            </a:gs>
          </a:gsLst>
          <a:path path="circle">
            <a:fillToRect l="100000" b="100000"/>
          </a:path>
          <a:tileRect t="-100000" r="-100000"/>
        </a:gradFill>
        <a:effectLst/>
      </p:bgPr>
    </p:bg>
    <p:spTree>
      <p:nvGrpSpPr>
        <p:cNvPr id="1" name="Shape 91"/>
        <p:cNvGrpSpPr/>
        <p:nvPr/>
      </p:nvGrpSpPr>
      <p:grpSpPr>
        <a:xfrm>
          <a:off x="0" y="0"/>
          <a:ext cx="0" cy="0"/>
          <a:chOff x="0" y="0"/>
          <a:chExt cx="0" cy="0"/>
        </a:xfrm>
      </p:grpSpPr>
      <p:sp>
        <p:nvSpPr>
          <p:cNvPr id="92" name="Google Shape;92;p58"/>
          <p:cNvSpPr/>
          <p:nvPr/>
        </p:nvSpPr>
        <p:spPr>
          <a:xfrm>
            <a:off x="0" y="0"/>
            <a:ext cx="12189300" cy="6858000"/>
          </a:xfrm>
          <a:prstGeom prst="rect">
            <a:avLst/>
          </a:prstGeom>
          <a:gradFill>
            <a:gsLst>
              <a:gs pos="0">
                <a:srgbClr val="28303E"/>
              </a:gs>
              <a:gs pos="100000">
                <a:srgbClr val="6A6F79"/>
              </a:gs>
            </a:gsLst>
            <a:path path="circle">
              <a:fillToRect l="100000" b="100000"/>
            </a:path>
            <a:tileRect t="-100000" r="-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8"/>
          <p:cNvSpPr/>
          <p:nvPr/>
        </p:nvSpPr>
        <p:spPr>
          <a:xfrm>
            <a:off x="2875" y="0"/>
            <a:ext cx="12189300" cy="6858000"/>
          </a:xfrm>
          <a:prstGeom prst="rect">
            <a:avLst/>
          </a:prstGeom>
          <a:solidFill>
            <a:srgbClr val="000000">
              <a:alpha val="6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 name="Google Shape;94;p58"/>
          <p:cNvPicPr preferRelativeResize="0"/>
          <p:nvPr/>
        </p:nvPicPr>
        <p:blipFill rotWithShape="1">
          <a:blip r:embed="rId2">
            <a:alphaModFix/>
          </a:blip>
          <a:srcRect l="24426" r="33791"/>
          <a:stretch/>
        </p:blipFill>
        <p:spPr>
          <a:xfrm>
            <a:off x="0" y="0"/>
            <a:ext cx="4050898" cy="6857998"/>
          </a:xfrm>
          <a:prstGeom prst="rect">
            <a:avLst/>
          </a:prstGeom>
          <a:noFill/>
          <a:ln>
            <a:noFill/>
          </a:ln>
        </p:spPr>
      </p:pic>
      <p:sp>
        <p:nvSpPr>
          <p:cNvPr id="95" name="Google Shape;95;p58"/>
          <p:cNvSpPr/>
          <p:nvPr/>
        </p:nvSpPr>
        <p:spPr>
          <a:xfrm>
            <a:off x="0" y="407200"/>
            <a:ext cx="4050900" cy="6450900"/>
          </a:xfrm>
          <a:prstGeom prst="rect">
            <a:avLst/>
          </a:prstGeom>
          <a:gradFill>
            <a:gsLst>
              <a:gs pos="0">
                <a:srgbClr val="052C5A">
                  <a:alpha val="84705"/>
                </a:srgbClr>
              </a:gs>
              <a:gs pos="46000">
                <a:srgbClr val="052C5A">
                  <a:alpha val="84705"/>
                </a:srgbClr>
              </a:gs>
              <a:gs pos="100000">
                <a:srgbClr val="052C5A">
                  <a:alpha val="84705"/>
                </a:srgbClr>
              </a:gs>
            </a:gsLst>
            <a:lin ang="16200038"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8"/>
          <p:cNvSpPr txBox="1">
            <a:spLocks noGrp="1"/>
          </p:cNvSpPr>
          <p:nvPr>
            <p:ph type="title"/>
          </p:nvPr>
        </p:nvSpPr>
        <p:spPr>
          <a:xfrm>
            <a:off x="153450" y="3173275"/>
            <a:ext cx="3744000" cy="2765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3300"/>
              <a:buNone/>
              <a:defRPr sz="3300">
                <a:solidFill>
                  <a:srgbClr val="FFFFFF"/>
                </a:solidFill>
              </a:defRPr>
            </a:lvl1pPr>
            <a:lvl2pPr lvl="1" algn="ctr">
              <a:lnSpc>
                <a:spcPct val="100000"/>
              </a:lnSpc>
              <a:spcBef>
                <a:spcPts val="0"/>
              </a:spcBef>
              <a:spcAft>
                <a:spcPts val="0"/>
              </a:spcAft>
              <a:buClr>
                <a:srgbClr val="FFFFFF"/>
              </a:buClr>
              <a:buSzPts val="2900"/>
              <a:buNone/>
              <a:defRPr sz="2900">
                <a:solidFill>
                  <a:srgbClr val="FFFFFF"/>
                </a:solidFill>
              </a:defRPr>
            </a:lvl2pPr>
            <a:lvl3pPr lvl="2" algn="ctr">
              <a:lnSpc>
                <a:spcPct val="100000"/>
              </a:lnSpc>
              <a:spcBef>
                <a:spcPts val="0"/>
              </a:spcBef>
              <a:spcAft>
                <a:spcPts val="0"/>
              </a:spcAft>
              <a:buClr>
                <a:srgbClr val="FFFFFF"/>
              </a:buClr>
              <a:buSzPts val="2900"/>
              <a:buNone/>
              <a:defRPr sz="2900">
                <a:solidFill>
                  <a:srgbClr val="FFFFFF"/>
                </a:solidFill>
              </a:defRPr>
            </a:lvl3pPr>
            <a:lvl4pPr lvl="3" algn="ctr">
              <a:lnSpc>
                <a:spcPct val="100000"/>
              </a:lnSpc>
              <a:spcBef>
                <a:spcPts val="0"/>
              </a:spcBef>
              <a:spcAft>
                <a:spcPts val="0"/>
              </a:spcAft>
              <a:buClr>
                <a:srgbClr val="FFFFFF"/>
              </a:buClr>
              <a:buSzPts val="2900"/>
              <a:buNone/>
              <a:defRPr sz="2900">
                <a:solidFill>
                  <a:srgbClr val="FFFFFF"/>
                </a:solidFill>
              </a:defRPr>
            </a:lvl4pPr>
            <a:lvl5pPr lvl="4" algn="ctr">
              <a:lnSpc>
                <a:spcPct val="100000"/>
              </a:lnSpc>
              <a:spcBef>
                <a:spcPts val="0"/>
              </a:spcBef>
              <a:spcAft>
                <a:spcPts val="0"/>
              </a:spcAft>
              <a:buClr>
                <a:srgbClr val="FFFFFF"/>
              </a:buClr>
              <a:buSzPts val="2900"/>
              <a:buNone/>
              <a:defRPr sz="2900">
                <a:solidFill>
                  <a:srgbClr val="FFFFFF"/>
                </a:solidFill>
              </a:defRPr>
            </a:lvl5pPr>
            <a:lvl6pPr lvl="5" algn="ctr">
              <a:lnSpc>
                <a:spcPct val="100000"/>
              </a:lnSpc>
              <a:spcBef>
                <a:spcPts val="0"/>
              </a:spcBef>
              <a:spcAft>
                <a:spcPts val="0"/>
              </a:spcAft>
              <a:buClr>
                <a:srgbClr val="FFFFFF"/>
              </a:buClr>
              <a:buSzPts val="2900"/>
              <a:buNone/>
              <a:defRPr sz="2900">
                <a:solidFill>
                  <a:srgbClr val="FFFFFF"/>
                </a:solidFill>
              </a:defRPr>
            </a:lvl6pPr>
            <a:lvl7pPr lvl="6" algn="ctr">
              <a:lnSpc>
                <a:spcPct val="100000"/>
              </a:lnSpc>
              <a:spcBef>
                <a:spcPts val="0"/>
              </a:spcBef>
              <a:spcAft>
                <a:spcPts val="0"/>
              </a:spcAft>
              <a:buClr>
                <a:srgbClr val="FFFFFF"/>
              </a:buClr>
              <a:buSzPts val="2900"/>
              <a:buNone/>
              <a:defRPr sz="2900">
                <a:solidFill>
                  <a:srgbClr val="FFFFFF"/>
                </a:solidFill>
              </a:defRPr>
            </a:lvl7pPr>
            <a:lvl8pPr lvl="7" algn="ctr">
              <a:lnSpc>
                <a:spcPct val="100000"/>
              </a:lnSpc>
              <a:spcBef>
                <a:spcPts val="0"/>
              </a:spcBef>
              <a:spcAft>
                <a:spcPts val="0"/>
              </a:spcAft>
              <a:buClr>
                <a:srgbClr val="FFFFFF"/>
              </a:buClr>
              <a:buSzPts val="2900"/>
              <a:buNone/>
              <a:defRPr sz="2900">
                <a:solidFill>
                  <a:srgbClr val="FFFFFF"/>
                </a:solidFill>
              </a:defRPr>
            </a:lvl8pPr>
            <a:lvl9pPr lvl="8" algn="ctr">
              <a:lnSpc>
                <a:spcPct val="100000"/>
              </a:lnSpc>
              <a:spcBef>
                <a:spcPts val="0"/>
              </a:spcBef>
              <a:spcAft>
                <a:spcPts val="0"/>
              </a:spcAft>
              <a:buClr>
                <a:srgbClr val="FFFFFF"/>
              </a:buClr>
              <a:buSzPts val="2900"/>
              <a:buNone/>
              <a:defRPr sz="2900">
                <a:solidFill>
                  <a:srgbClr val="FFFFFF"/>
                </a:solidFill>
              </a:defRPr>
            </a:lvl9pPr>
          </a:lstStyle>
          <a:p>
            <a:endParaRPr/>
          </a:p>
        </p:txBody>
      </p:sp>
      <p:sp>
        <p:nvSpPr>
          <p:cNvPr id="97" name="Google Shape;97;p58"/>
          <p:cNvSpPr txBox="1">
            <a:spLocks noGrp="1"/>
          </p:cNvSpPr>
          <p:nvPr>
            <p:ph type="body" idx="1"/>
          </p:nvPr>
        </p:nvSpPr>
        <p:spPr>
          <a:xfrm>
            <a:off x="4619225" y="514125"/>
            <a:ext cx="7158300" cy="5602800"/>
          </a:xfrm>
          <a:prstGeom prst="rect">
            <a:avLst/>
          </a:prstGeom>
          <a:noFill/>
          <a:ln>
            <a:noFill/>
          </a:ln>
        </p:spPr>
        <p:txBody>
          <a:bodyPr spcFirstLastPara="1" wrap="square" lIns="121900" tIns="118875" rIns="121900" bIns="121900" anchor="ctr" anchorCtr="0">
            <a:noAutofit/>
          </a:bodyPr>
          <a:lstStyle>
            <a:lvl1pPr marL="457200" lvl="0" indent="-298450" algn="l">
              <a:lnSpc>
                <a:spcPct val="100000"/>
              </a:lnSpc>
              <a:spcBef>
                <a:spcPts val="0"/>
              </a:spcBef>
              <a:spcAft>
                <a:spcPts val="0"/>
              </a:spcAft>
              <a:buSzPts val="1100"/>
              <a:buChar char="●"/>
              <a:defRPr sz="2000">
                <a:solidFill>
                  <a:srgbClr val="FFFFFF"/>
                </a:solidFill>
              </a:defRPr>
            </a:lvl1pPr>
            <a:lvl2pPr marL="914400" lvl="1" indent="-311150" algn="l">
              <a:lnSpc>
                <a:spcPct val="100000"/>
              </a:lnSpc>
              <a:spcBef>
                <a:spcPts val="2000"/>
              </a:spcBef>
              <a:spcAft>
                <a:spcPts val="0"/>
              </a:spcAft>
              <a:buSzPts val="1300"/>
              <a:buChar char="●"/>
              <a:defRPr sz="1900">
                <a:solidFill>
                  <a:srgbClr val="FFFFFF"/>
                </a:solidFill>
              </a:defRPr>
            </a:lvl2pPr>
            <a:lvl3pPr marL="1371600" lvl="2" indent="-298450" algn="l">
              <a:lnSpc>
                <a:spcPct val="100000"/>
              </a:lnSpc>
              <a:spcBef>
                <a:spcPts val="2000"/>
              </a:spcBef>
              <a:spcAft>
                <a:spcPts val="0"/>
              </a:spcAft>
              <a:buSzPts val="1100"/>
              <a:buChar char="●"/>
              <a:defRPr sz="1600">
                <a:solidFill>
                  <a:srgbClr val="FFFFFF"/>
                </a:solidFill>
              </a:defRPr>
            </a:lvl3pPr>
            <a:lvl4pPr marL="1828800" lvl="3" indent="-298450" algn="l">
              <a:lnSpc>
                <a:spcPct val="100000"/>
              </a:lnSpc>
              <a:spcBef>
                <a:spcPts val="2000"/>
              </a:spcBef>
              <a:spcAft>
                <a:spcPts val="0"/>
              </a:spcAft>
              <a:buSzPts val="1100"/>
              <a:buChar char="●"/>
              <a:defRPr sz="1600">
                <a:solidFill>
                  <a:srgbClr val="FFFFFF"/>
                </a:solidFill>
              </a:defRPr>
            </a:lvl4pPr>
            <a:lvl5pPr marL="2286000" lvl="4" indent="-298450" algn="l">
              <a:lnSpc>
                <a:spcPct val="100000"/>
              </a:lnSpc>
              <a:spcBef>
                <a:spcPts val="2000"/>
              </a:spcBef>
              <a:spcAft>
                <a:spcPts val="0"/>
              </a:spcAft>
              <a:buSzPts val="1100"/>
              <a:buChar char="●"/>
              <a:defRPr sz="1600">
                <a:solidFill>
                  <a:srgbClr val="FFFFFF"/>
                </a:solidFill>
              </a:defRPr>
            </a:lvl5pPr>
            <a:lvl6pPr marL="2743200" lvl="5" indent="-298450" algn="l">
              <a:lnSpc>
                <a:spcPct val="100000"/>
              </a:lnSpc>
              <a:spcBef>
                <a:spcPts val="2000"/>
              </a:spcBef>
              <a:spcAft>
                <a:spcPts val="0"/>
              </a:spcAft>
              <a:buSzPts val="1100"/>
              <a:buChar char="●"/>
              <a:defRPr sz="1600">
                <a:solidFill>
                  <a:srgbClr val="FFFFFF"/>
                </a:solidFill>
              </a:defRPr>
            </a:lvl6pPr>
            <a:lvl7pPr marL="3200400" lvl="6" indent="-298450" algn="l">
              <a:lnSpc>
                <a:spcPct val="100000"/>
              </a:lnSpc>
              <a:spcBef>
                <a:spcPts val="2000"/>
              </a:spcBef>
              <a:spcAft>
                <a:spcPts val="0"/>
              </a:spcAft>
              <a:buSzPts val="1100"/>
              <a:buChar char="●"/>
              <a:defRPr sz="1600">
                <a:solidFill>
                  <a:srgbClr val="FFFFFF"/>
                </a:solidFill>
              </a:defRPr>
            </a:lvl7pPr>
            <a:lvl8pPr marL="3657600" lvl="7" indent="-298450" algn="l">
              <a:lnSpc>
                <a:spcPct val="100000"/>
              </a:lnSpc>
              <a:spcBef>
                <a:spcPts val="2000"/>
              </a:spcBef>
              <a:spcAft>
                <a:spcPts val="0"/>
              </a:spcAft>
              <a:buSzPts val="1100"/>
              <a:buChar char="●"/>
              <a:defRPr sz="1600">
                <a:solidFill>
                  <a:srgbClr val="FFFFFF"/>
                </a:solidFill>
              </a:defRPr>
            </a:lvl8pPr>
            <a:lvl9pPr marL="4114800" lvl="8" indent="-298450" algn="l">
              <a:lnSpc>
                <a:spcPct val="100000"/>
              </a:lnSpc>
              <a:spcBef>
                <a:spcPts val="2000"/>
              </a:spcBef>
              <a:spcAft>
                <a:spcPts val="2000"/>
              </a:spcAft>
              <a:buSzPts val="1100"/>
              <a:buChar char="●"/>
              <a:defRPr sz="1600">
                <a:solidFill>
                  <a:srgbClr val="FFFFFF"/>
                </a:solidFill>
              </a:defRPr>
            </a:lvl9pPr>
          </a:lstStyle>
          <a:p>
            <a:endParaRPr/>
          </a:p>
        </p:txBody>
      </p:sp>
      <p:pic>
        <p:nvPicPr>
          <p:cNvPr id="98" name="Google Shape;98;p58"/>
          <p:cNvPicPr preferRelativeResize="0"/>
          <p:nvPr/>
        </p:nvPicPr>
        <p:blipFill rotWithShape="1">
          <a:blip r:embed="rId3">
            <a:alphaModFix/>
          </a:blip>
          <a:srcRect/>
          <a:stretch/>
        </p:blipFill>
        <p:spPr>
          <a:xfrm>
            <a:off x="10981944" y="6364224"/>
            <a:ext cx="868681" cy="270256"/>
          </a:xfrm>
          <a:prstGeom prst="rect">
            <a:avLst/>
          </a:prstGeom>
          <a:noFill/>
          <a:ln>
            <a:noFill/>
          </a:ln>
        </p:spPr>
      </p:pic>
      <p:sp>
        <p:nvSpPr>
          <p:cNvPr id="99" name="Google Shape;99;p58"/>
          <p:cNvSpPr/>
          <p:nvPr/>
        </p:nvSpPr>
        <p:spPr>
          <a:xfrm rot="5400000">
            <a:off x="6077400" y="745212"/>
            <a:ext cx="36900" cy="1218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8"/>
          <p:cNvSpPr txBox="1">
            <a:spLocks noGrp="1"/>
          </p:cNvSpPr>
          <p:nvPr>
            <p:ph type="sldNum" idx="12"/>
          </p:nvPr>
        </p:nvSpPr>
        <p:spPr>
          <a:xfrm>
            <a:off x="415617" y="6403900"/>
            <a:ext cx="2235600" cy="270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FFFFFF"/>
                </a:solidFill>
                <a:latin typeface="Lato"/>
                <a:ea typeface="Lato"/>
                <a:cs typeface="Lato"/>
                <a:sym typeface="Lato"/>
              </a:defRPr>
            </a:lvl9pPr>
          </a:lstStyle>
          <a:p>
            <a:pPr marL="0" lvl="0" indent="0" algn="l" rtl="0">
              <a:spcBef>
                <a:spcPts val="0"/>
              </a:spcBef>
              <a:spcAft>
                <a:spcPts val="0"/>
              </a:spcAft>
              <a:buNone/>
            </a:pPr>
            <a:r>
              <a:rPr lang="en-US"/>
              <a:t>© 2021 Domino Data Lab, Inc.   |   </a:t>
            </a: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loser - Thank You">
  <p:cSld name="BLANK_2">
    <p:bg>
      <p:bgPr>
        <a:gradFill>
          <a:gsLst>
            <a:gs pos="0">
              <a:srgbClr val="376294"/>
            </a:gs>
            <a:gs pos="51000">
              <a:srgbClr val="4377B4"/>
            </a:gs>
            <a:gs pos="100000">
              <a:schemeClr val="accent1"/>
            </a:gs>
          </a:gsLst>
          <a:path path="circle">
            <a:fillToRect l="100000" b="100000"/>
          </a:path>
          <a:tileRect t="-100000" r="-100000"/>
        </a:gradFill>
        <a:effectLst/>
      </p:bgPr>
    </p:bg>
    <p:spTree>
      <p:nvGrpSpPr>
        <p:cNvPr id="1" name="Shape 101"/>
        <p:cNvGrpSpPr/>
        <p:nvPr/>
      </p:nvGrpSpPr>
      <p:grpSpPr>
        <a:xfrm>
          <a:off x="0" y="0"/>
          <a:ext cx="0" cy="0"/>
          <a:chOff x="0" y="0"/>
          <a:chExt cx="0" cy="0"/>
        </a:xfrm>
      </p:grpSpPr>
      <p:sp>
        <p:nvSpPr>
          <p:cNvPr id="102" name="Google Shape;102;p59"/>
          <p:cNvSpPr/>
          <p:nvPr/>
        </p:nvSpPr>
        <p:spPr>
          <a:xfrm>
            <a:off x="0" y="0"/>
            <a:ext cx="12189300" cy="6858000"/>
          </a:xfrm>
          <a:prstGeom prst="rect">
            <a:avLst/>
          </a:prstGeom>
          <a:gradFill>
            <a:gsLst>
              <a:gs pos="0">
                <a:srgbClr val="28303E"/>
              </a:gs>
              <a:gs pos="100000">
                <a:srgbClr val="6A6F79"/>
              </a:gs>
            </a:gsLst>
            <a:path path="circle">
              <a:fillToRect l="100000" b="100000"/>
            </a:path>
            <a:tileRect t="-100000" r="-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9"/>
          <p:cNvSpPr/>
          <p:nvPr/>
        </p:nvSpPr>
        <p:spPr>
          <a:xfrm>
            <a:off x="2875" y="0"/>
            <a:ext cx="12189300" cy="6858000"/>
          </a:xfrm>
          <a:prstGeom prst="rect">
            <a:avLst/>
          </a:prstGeom>
          <a:solidFill>
            <a:srgbClr val="000000">
              <a:alpha val="6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4" name="Google Shape;104;p59"/>
          <p:cNvPicPr preferRelativeResize="0"/>
          <p:nvPr/>
        </p:nvPicPr>
        <p:blipFill rotWithShape="1">
          <a:blip r:embed="rId2">
            <a:alphaModFix/>
          </a:blip>
          <a:srcRect l="7879" r="50000"/>
          <a:stretch/>
        </p:blipFill>
        <p:spPr>
          <a:xfrm>
            <a:off x="0" y="0"/>
            <a:ext cx="4059898" cy="6857998"/>
          </a:xfrm>
          <a:prstGeom prst="rect">
            <a:avLst/>
          </a:prstGeom>
          <a:noFill/>
          <a:ln>
            <a:noFill/>
          </a:ln>
        </p:spPr>
      </p:pic>
      <p:sp>
        <p:nvSpPr>
          <p:cNvPr id="105" name="Google Shape;105;p59"/>
          <p:cNvSpPr txBox="1">
            <a:spLocks noGrp="1"/>
          </p:cNvSpPr>
          <p:nvPr>
            <p:ph type="sldNum" idx="12"/>
          </p:nvPr>
        </p:nvSpPr>
        <p:spPr>
          <a:xfrm>
            <a:off x="415617" y="6403900"/>
            <a:ext cx="2235600" cy="270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US"/>
              <a:t>‹#›</a:t>
            </a:fld>
            <a:endParaRPr/>
          </a:p>
        </p:txBody>
      </p:sp>
      <p:sp>
        <p:nvSpPr>
          <p:cNvPr id="106" name="Google Shape;106;p59"/>
          <p:cNvSpPr/>
          <p:nvPr/>
        </p:nvSpPr>
        <p:spPr>
          <a:xfrm>
            <a:off x="0" y="3210000"/>
            <a:ext cx="4059900" cy="3648000"/>
          </a:xfrm>
          <a:prstGeom prst="rect">
            <a:avLst/>
          </a:prstGeom>
          <a:gradFill>
            <a:gsLst>
              <a:gs pos="0">
                <a:srgbClr val="052C5A">
                  <a:alpha val="84705"/>
                </a:srgbClr>
              </a:gs>
              <a:gs pos="100000">
                <a:srgbClr val="4F8BD3">
                  <a:alpha val="84705"/>
                </a:srgbClr>
              </a:gs>
            </a:gsLst>
            <a:lin ang="16200038"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9"/>
          <p:cNvSpPr/>
          <p:nvPr/>
        </p:nvSpPr>
        <p:spPr>
          <a:xfrm rot="5400000">
            <a:off x="6077400" y="745212"/>
            <a:ext cx="36900" cy="1218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 name="Google Shape;108;p59"/>
          <p:cNvPicPr preferRelativeResize="0"/>
          <p:nvPr/>
        </p:nvPicPr>
        <p:blipFill rotWithShape="1">
          <a:blip r:embed="rId3">
            <a:alphaModFix/>
          </a:blip>
          <a:srcRect/>
          <a:stretch/>
        </p:blipFill>
        <p:spPr>
          <a:xfrm>
            <a:off x="4811550" y="1633650"/>
            <a:ext cx="2925129" cy="911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er - Logo Only">
  <p:cSld name="BLANK_1_1_1">
    <p:spTree>
      <p:nvGrpSpPr>
        <p:cNvPr id="1" name="Shape 109"/>
        <p:cNvGrpSpPr/>
        <p:nvPr/>
      </p:nvGrpSpPr>
      <p:grpSpPr>
        <a:xfrm>
          <a:off x="0" y="0"/>
          <a:ext cx="0" cy="0"/>
          <a:chOff x="0" y="0"/>
          <a:chExt cx="0" cy="0"/>
        </a:xfrm>
      </p:grpSpPr>
      <p:sp>
        <p:nvSpPr>
          <p:cNvPr id="110" name="Google Shape;110;p60"/>
          <p:cNvSpPr/>
          <p:nvPr/>
        </p:nvSpPr>
        <p:spPr>
          <a:xfrm>
            <a:off x="0" y="0"/>
            <a:ext cx="12189300" cy="6858000"/>
          </a:xfrm>
          <a:prstGeom prst="rect">
            <a:avLst/>
          </a:prstGeom>
          <a:gradFill>
            <a:gsLst>
              <a:gs pos="0">
                <a:srgbClr val="28303E"/>
              </a:gs>
              <a:gs pos="100000">
                <a:srgbClr val="6A6F79"/>
              </a:gs>
            </a:gsLst>
            <a:path path="circle">
              <a:fillToRect l="100000" b="100000"/>
            </a:path>
            <a:tileRect t="-100000" r="-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0"/>
          <p:cNvSpPr/>
          <p:nvPr/>
        </p:nvSpPr>
        <p:spPr>
          <a:xfrm>
            <a:off x="2875" y="0"/>
            <a:ext cx="12189300" cy="6858000"/>
          </a:xfrm>
          <a:prstGeom prst="rect">
            <a:avLst/>
          </a:prstGeom>
          <a:solidFill>
            <a:srgbClr val="000000">
              <a:alpha val="6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 name="Google Shape;112;p60"/>
          <p:cNvPicPr preferRelativeResize="0"/>
          <p:nvPr/>
        </p:nvPicPr>
        <p:blipFill rotWithShape="1">
          <a:blip r:embed="rId2">
            <a:alphaModFix/>
          </a:blip>
          <a:srcRect/>
          <a:stretch/>
        </p:blipFill>
        <p:spPr>
          <a:xfrm>
            <a:off x="3712775" y="2686050"/>
            <a:ext cx="4766448" cy="1485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
        <p:cNvGrpSpPr/>
        <p:nvPr/>
      </p:nvGrpSpPr>
      <p:grpSpPr>
        <a:xfrm>
          <a:off x="0" y="0"/>
          <a:ext cx="0" cy="0"/>
          <a:chOff x="0" y="0"/>
          <a:chExt cx="0" cy="0"/>
        </a:xfrm>
      </p:grpSpPr>
      <p:sp>
        <p:nvSpPr>
          <p:cNvPr id="33" name="Google Shape;33;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0"/>
          <p:cNvSpPr>
            <a:spLocks noGrp="1"/>
          </p:cNvSpPr>
          <p:nvPr>
            <p:ph type="pic" idx="2"/>
          </p:nvPr>
        </p:nvSpPr>
        <p:spPr>
          <a:xfrm>
            <a:off x="5183188" y="987425"/>
            <a:ext cx="6172200" cy="4873625"/>
          </a:xfrm>
          <a:prstGeom prst="rect">
            <a:avLst/>
          </a:prstGeom>
          <a:noFill/>
          <a:ln>
            <a:noFill/>
          </a:ln>
        </p:spPr>
      </p:sp>
      <p:sp>
        <p:nvSpPr>
          <p:cNvPr id="35" name="Google Shape;35;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6" name="Google Shape;36;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5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5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5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 Sworl">
  <p:cSld name="TITLE_1_1_1_2">
    <p:bg>
      <p:bgPr>
        <a:solidFill>
          <a:srgbClr val="052C5A">
            <a:alpha val="84705"/>
          </a:srgbClr>
        </a:solidFill>
        <a:effectLst/>
      </p:bgPr>
    </p:bg>
    <p:spTree>
      <p:nvGrpSpPr>
        <p:cNvPr id="1" name="Shape 53"/>
        <p:cNvGrpSpPr/>
        <p:nvPr/>
      </p:nvGrpSpPr>
      <p:grpSpPr>
        <a:xfrm>
          <a:off x="0" y="0"/>
          <a:ext cx="0" cy="0"/>
          <a:chOff x="0" y="0"/>
          <a:chExt cx="0" cy="0"/>
        </a:xfrm>
      </p:grpSpPr>
      <p:pic>
        <p:nvPicPr>
          <p:cNvPr id="54" name="Google Shape;54;p53"/>
          <p:cNvPicPr preferRelativeResize="0"/>
          <p:nvPr/>
        </p:nvPicPr>
        <p:blipFill rotWithShape="1">
          <a:blip r:embed="rId2">
            <a:alphaModFix/>
          </a:blip>
          <a:srcRect/>
          <a:stretch/>
        </p:blipFill>
        <p:spPr>
          <a:xfrm>
            <a:off x="0" y="2"/>
            <a:ext cx="12192034" cy="6858000"/>
          </a:xfrm>
          <a:prstGeom prst="rect">
            <a:avLst/>
          </a:prstGeom>
          <a:noFill/>
          <a:ln>
            <a:noFill/>
          </a:ln>
        </p:spPr>
      </p:pic>
      <p:sp>
        <p:nvSpPr>
          <p:cNvPr id="55" name="Google Shape;55;p53"/>
          <p:cNvSpPr txBox="1">
            <a:spLocks noGrp="1"/>
          </p:cNvSpPr>
          <p:nvPr>
            <p:ph type="sldNum" idx="12"/>
          </p:nvPr>
        </p:nvSpPr>
        <p:spPr>
          <a:xfrm>
            <a:off x="11296610" y="6952097"/>
            <a:ext cx="731700" cy="5247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US"/>
              <a:t>‹#›</a:t>
            </a:fld>
            <a:endParaRPr/>
          </a:p>
        </p:txBody>
      </p:sp>
      <p:pic>
        <p:nvPicPr>
          <p:cNvPr id="56" name="Google Shape;56;p53"/>
          <p:cNvPicPr preferRelativeResize="0"/>
          <p:nvPr/>
        </p:nvPicPr>
        <p:blipFill rotWithShape="1">
          <a:blip r:embed="rId3">
            <a:alphaModFix/>
          </a:blip>
          <a:srcRect/>
          <a:stretch/>
        </p:blipFill>
        <p:spPr>
          <a:xfrm>
            <a:off x="10282775" y="451325"/>
            <a:ext cx="1494625" cy="465925"/>
          </a:xfrm>
          <a:prstGeom prst="rect">
            <a:avLst/>
          </a:prstGeom>
          <a:noFill/>
          <a:ln>
            <a:noFill/>
          </a:ln>
        </p:spPr>
      </p:pic>
      <p:sp>
        <p:nvSpPr>
          <p:cNvPr id="57" name="Google Shape;57;p53"/>
          <p:cNvSpPr txBox="1">
            <a:spLocks noGrp="1"/>
          </p:cNvSpPr>
          <p:nvPr>
            <p:ph type="ctrTitle"/>
          </p:nvPr>
        </p:nvSpPr>
        <p:spPr>
          <a:xfrm>
            <a:off x="621792" y="1576986"/>
            <a:ext cx="10919100" cy="16347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4000"/>
              <a:buNone/>
              <a:defRPr sz="4000">
                <a:solidFill>
                  <a:srgbClr val="FFFFFF"/>
                </a:solidFill>
              </a:defRPr>
            </a:lvl1pPr>
            <a:lvl2pPr lvl="1" algn="l">
              <a:lnSpc>
                <a:spcPct val="100000"/>
              </a:lnSpc>
              <a:spcBef>
                <a:spcPts val="0"/>
              </a:spcBef>
              <a:spcAft>
                <a:spcPts val="0"/>
              </a:spcAft>
              <a:buClr>
                <a:srgbClr val="FFFFFF"/>
              </a:buClr>
              <a:buSzPts val="4300"/>
              <a:buNone/>
              <a:defRPr sz="4300">
                <a:solidFill>
                  <a:srgbClr val="FFFFFF"/>
                </a:solidFill>
              </a:defRPr>
            </a:lvl2pPr>
            <a:lvl3pPr lvl="2" algn="l">
              <a:lnSpc>
                <a:spcPct val="100000"/>
              </a:lnSpc>
              <a:spcBef>
                <a:spcPts val="0"/>
              </a:spcBef>
              <a:spcAft>
                <a:spcPts val="0"/>
              </a:spcAft>
              <a:buClr>
                <a:srgbClr val="FFFFFF"/>
              </a:buClr>
              <a:buSzPts val="4300"/>
              <a:buNone/>
              <a:defRPr sz="4300">
                <a:solidFill>
                  <a:srgbClr val="FFFFFF"/>
                </a:solidFill>
              </a:defRPr>
            </a:lvl3pPr>
            <a:lvl4pPr lvl="3" algn="l">
              <a:lnSpc>
                <a:spcPct val="100000"/>
              </a:lnSpc>
              <a:spcBef>
                <a:spcPts val="0"/>
              </a:spcBef>
              <a:spcAft>
                <a:spcPts val="0"/>
              </a:spcAft>
              <a:buClr>
                <a:srgbClr val="FFFFFF"/>
              </a:buClr>
              <a:buSzPts val="4300"/>
              <a:buNone/>
              <a:defRPr sz="4300">
                <a:solidFill>
                  <a:srgbClr val="FFFFFF"/>
                </a:solidFill>
              </a:defRPr>
            </a:lvl4pPr>
            <a:lvl5pPr lvl="4" algn="l">
              <a:lnSpc>
                <a:spcPct val="100000"/>
              </a:lnSpc>
              <a:spcBef>
                <a:spcPts val="0"/>
              </a:spcBef>
              <a:spcAft>
                <a:spcPts val="0"/>
              </a:spcAft>
              <a:buClr>
                <a:srgbClr val="FFFFFF"/>
              </a:buClr>
              <a:buSzPts val="4300"/>
              <a:buNone/>
              <a:defRPr sz="4300">
                <a:solidFill>
                  <a:srgbClr val="FFFFFF"/>
                </a:solidFill>
              </a:defRPr>
            </a:lvl5pPr>
            <a:lvl6pPr lvl="5" algn="l">
              <a:lnSpc>
                <a:spcPct val="100000"/>
              </a:lnSpc>
              <a:spcBef>
                <a:spcPts val="0"/>
              </a:spcBef>
              <a:spcAft>
                <a:spcPts val="0"/>
              </a:spcAft>
              <a:buClr>
                <a:srgbClr val="FFFFFF"/>
              </a:buClr>
              <a:buSzPts val="4300"/>
              <a:buNone/>
              <a:defRPr sz="4300">
                <a:solidFill>
                  <a:srgbClr val="FFFFFF"/>
                </a:solidFill>
              </a:defRPr>
            </a:lvl6pPr>
            <a:lvl7pPr lvl="6" algn="l">
              <a:lnSpc>
                <a:spcPct val="100000"/>
              </a:lnSpc>
              <a:spcBef>
                <a:spcPts val="0"/>
              </a:spcBef>
              <a:spcAft>
                <a:spcPts val="0"/>
              </a:spcAft>
              <a:buClr>
                <a:srgbClr val="FFFFFF"/>
              </a:buClr>
              <a:buSzPts val="4300"/>
              <a:buNone/>
              <a:defRPr sz="4300">
                <a:solidFill>
                  <a:srgbClr val="FFFFFF"/>
                </a:solidFill>
              </a:defRPr>
            </a:lvl7pPr>
            <a:lvl8pPr lvl="7" algn="l">
              <a:lnSpc>
                <a:spcPct val="100000"/>
              </a:lnSpc>
              <a:spcBef>
                <a:spcPts val="0"/>
              </a:spcBef>
              <a:spcAft>
                <a:spcPts val="0"/>
              </a:spcAft>
              <a:buClr>
                <a:srgbClr val="FFFFFF"/>
              </a:buClr>
              <a:buSzPts val="4300"/>
              <a:buNone/>
              <a:defRPr sz="4300">
                <a:solidFill>
                  <a:srgbClr val="FFFFFF"/>
                </a:solidFill>
              </a:defRPr>
            </a:lvl8pPr>
            <a:lvl9pPr lvl="8" algn="l">
              <a:lnSpc>
                <a:spcPct val="100000"/>
              </a:lnSpc>
              <a:spcBef>
                <a:spcPts val="0"/>
              </a:spcBef>
              <a:spcAft>
                <a:spcPts val="0"/>
              </a:spcAft>
              <a:buClr>
                <a:srgbClr val="FFFFFF"/>
              </a:buClr>
              <a:buSzPts val="4300"/>
              <a:buNone/>
              <a:defRPr sz="4300">
                <a:solidFill>
                  <a:srgbClr val="FFFFFF"/>
                </a:solidFill>
              </a:defRPr>
            </a:lvl9pPr>
          </a:lstStyle>
          <a:p>
            <a:endParaRPr/>
          </a:p>
        </p:txBody>
      </p:sp>
      <p:sp>
        <p:nvSpPr>
          <p:cNvPr id="58" name="Google Shape;58;p53"/>
          <p:cNvSpPr txBox="1">
            <a:spLocks noGrp="1"/>
          </p:cNvSpPr>
          <p:nvPr>
            <p:ph type="subTitle" idx="1"/>
          </p:nvPr>
        </p:nvSpPr>
        <p:spPr>
          <a:xfrm>
            <a:off x="636896" y="3357113"/>
            <a:ext cx="10966800" cy="524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 OG">
  <p:cSld name="TITLE_1_1_1_1_2">
    <p:bg>
      <p:bgPr>
        <a:solidFill>
          <a:srgbClr val="FFFFFF"/>
        </a:solidFill>
        <a:effectLst/>
      </p:bgPr>
    </p:bg>
    <p:spTree>
      <p:nvGrpSpPr>
        <p:cNvPr id="1" name="Shape 59"/>
        <p:cNvGrpSpPr/>
        <p:nvPr/>
      </p:nvGrpSpPr>
      <p:grpSpPr>
        <a:xfrm>
          <a:off x="0" y="0"/>
          <a:ext cx="0" cy="0"/>
          <a:chOff x="0" y="0"/>
          <a:chExt cx="0" cy="0"/>
        </a:xfrm>
      </p:grpSpPr>
      <p:sp>
        <p:nvSpPr>
          <p:cNvPr id="60" name="Google Shape;60;p54"/>
          <p:cNvSpPr/>
          <p:nvPr/>
        </p:nvSpPr>
        <p:spPr>
          <a:xfrm>
            <a:off x="0" y="0"/>
            <a:ext cx="12192000" cy="6858000"/>
          </a:xfrm>
          <a:prstGeom prst="rect">
            <a:avLst/>
          </a:prstGeom>
          <a:solidFill>
            <a:srgbClr val="1538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 name="Google Shape;61;p54"/>
          <p:cNvPicPr preferRelativeResize="0"/>
          <p:nvPr/>
        </p:nvPicPr>
        <p:blipFill rotWithShape="1">
          <a:blip r:embed="rId2">
            <a:alphaModFix amt="56000"/>
          </a:blip>
          <a:srcRect t="-4199"/>
          <a:stretch/>
        </p:blipFill>
        <p:spPr>
          <a:xfrm>
            <a:off x="5284500" y="705850"/>
            <a:ext cx="6907502" cy="6152150"/>
          </a:xfrm>
          <a:prstGeom prst="rect">
            <a:avLst/>
          </a:prstGeom>
          <a:noFill/>
          <a:ln>
            <a:noFill/>
          </a:ln>
        </p:spPr>
      </p:pic>
      <p:sp>
        <p:nvSpPr>
          <p:cNvPr id="62" name="Google Shape;62;p54"/>
          <p:cNvSpPr txBox="1">
            <a:spLocks noGrp="1"/>
          </p:cNvSpPr>
          <p:nvPr>
            <p:ph type="sldNum" idx="12"/>
          </p:nvPr>
        </p:nvSpPr>
        <p:spPr>
          <a:xfrm>
            <a:off x="11296610" y="6952097"/>
            <a:ext cx="731700" cy="5247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US"/>
              <a:t>‹#›</a:t>
            </a:fld>
            <a:endParaRPr/>
          </a:p>
        </p:txBody>
      </p:sp>
      <p:pic>
        <p:nvPicPr>
          <p:cNvPr id="63" name="Google Shape;63;p54"/>
          <p:cNvPicPr preferRelativeResize="0"/>
          <p:nvPr/>
        </p:nvPicPr>
        <p:blipFill rotWithShape="1">
          <a:blip r:embed="rId3">
            <a:alphaModFix/>
          </a:blip>
          <a:srcRect/>
          <a:stretch/>
        </p:blipFill>
        <p:spPr>
          <a:xfrm>
            <a:off x="621800" y="451325"/>
            <a:ext cx="1494625" cy="465925"/>
          </a:xfrm>
          <a:prstGeom prst="rect">
            <a:avLst/>
          </a:prstGeom>
          <a:noFill/>
          <a:ln>
            <a:noFill/>
          </a:ln>
        </p:spPr>
      </p:pic>
      <p:sp>
        <p:nvSpPr>
          <p:cNvPr id="64" name="Google Shape;64;p54"/>
          <p:cNvSpPr txBox="1">
            <a:spLocks noGrp="1"/>
          </p:cNvSpPr>
          <p:nvPr>
            <p:ph type="ctrTitle"/>
          </p:nvPr>
        </p:nvSpPr>
        <p:spPr>
          <a:xfrm>
            <a:off x="621801" y="1576967"/>
            <a:ext cx="5474400" cy="16347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4000"/>
              <a:buNone/>
              <a:defRPr sz="4000">
                <a:solidFill>
                  <a:srgbClr val="FFFFFF"/>
                </a:solidFill>
              </a:defRPr>
            </a:lvl1pPr>
            <a:lvl2pPr lvl="1" algn="l">
              <a:lnSpc>
                <a:spcPct val="100000"/>
              </a:lnSpc>
              <a:spcBef>
                <a:spcPts val="0"/>
              </a:spcBef>
              <a:spcAft>
                <a:spcPts val="0"/>
              </a:spcAft>
              <a:buClr>
                <a:srgbClr val="FFFFFF"/>
              </a:buClr>
              <a:buSzPts val="4300"/>
              <a:buNone/>
              <a:defRPr sz="4300">
                <a:solidFill>
                  <a:srgbClr val="FFFFFF"/>
                </a:solidFill>
              </a:defRPr>
            </a:lvl2pPr>
            <a:lvl3pPr lvl="2" algn="l">
              <a:lnSpc>
                <a:spcPct val="100000"/>
              </a:lnSpc>
              <a:spcBef>
                <a:spcPts val="0"/>
              </a:spcBef>
              <a:spcAft>
                <a:spcPts val="0"/>
              </a:spcAft>
              <a:buClr>
                <a:srgbClr val="FFFFFF"/>
              </a:buClr>
              <a:buSzPts val="4300"/>
              <a:buNone/>
              <a:defRPr sz="4300">
                <a:solidFill>
                  <a:srgbClr val="FFFFFF"/>
                </a:solidFill>
              </a:defRPr>
            </a:lvl3pPr>
            <a:lvl4pPr lvl="3" algn="l">
              <a:lnSpc>
                <a:spcPct val="100000"/>
              </a:lnSpc>
              <a:spcBef>
                <a:spcPts val="0"/>
              </a:spcBef>
              <a:spcAft>
                <a:spcPts val="0"/>
              </a:spcAft>
              <a:buClr>
                <a:srgbClr val="FFFFFF"/>
              </a:buClr>
              <a:buSzPts val="4300"/>
              <a:buNone/>
              <a:defRPr sz="4300">
                <a:solidFill>
                  <a:srgbClr val="FFFFFF"/>
                </a:solidFill>
              </a:defRPr>
            </a:lvl4pPr>
            <a:lvl5pPr lvl="4" algn="l">
              <a:lnSpc>
                <a:spcPct val="100000"/>
              </a:lnSpc>
              <a:spcBef>
                <a:spcPts val="0"/>
              </a:spcBef>
              <a:spcAft>
                <a:spcPts val="0"/>
              </a:spcAft>
              <a:buClr>
                <a:srgbClr val="FFFFFF"/>
              </a:buClr>
              <a:buSzPts val="4300"/>
              <a:buNone/>
              <a:defRPr sz="4300">
                <a:solidFill>
                  <a:srgbClr val="FFFFFF"/>
                </a:solidFill>
              </a:defRPr>
            </a:lvl5pPr>
            <a:lvl6pPr lvl="5" algn="l">
              <a:lnSpc>
                <a:spcPct val="100000"/>
              </a:lnSpc>
              <a:spcBef>
                <a:spcPts val="0"/>
              </a:spcBef>
              <a:spcAft>
                <a:spcPts val="0"/>
              </a:spcAft>
              <a:buClr>
                <a:srgbClr val="FFFFFF"/>
              </a:buClr>
              <a:buSzPts val="4300"/>
              <a:buNone/>
              <a:defRPr sz="4300">
                <a:solidFill>
                  <a:srgbClr val="FFFFFF"/>
                </a:solidFill>
              </a:defRPr>
            </a:lvl6pPr>
            <a:lvl7pPr lvl="6" algn="l">
              <a:lnSpc>
                <a:spcPct val="100000"/>
              </a:lnSpc>
              <a:spcBef>
                <a:spcPts val="0"/>
              </a:spcBef>
              <a:spcAft>
                <a:spcPts val="0"/>
              </a:spcAft>
              <a:buClr>
                <a:srgbClr val="FFFFFF"/>
              </a:buClr>
              <a:buSzPts val="4300"/>
              <a:buNone/>
              <a:defRPr sz="4300">
                <a:solidFill>
                  <a:srgbClr val="FFFFFF"/>
                </a:solidFill>
              </a:defRPr>
            </a:lvl7pPr>
            <a:lvl8pPr lvl="7" algn="l">
              <a:lnSpc>
                <a:spcPct val="100000"/>
              </a:lnSpc>
              <a:spcBef>
                <a:spcPts val="0"/>
              </a:spcBef>
              <a:spcAft>
                <a:spcPts val="0"/>
              </a:spcAft>
              <a:buClr>
                <a:srgbClr val="FFFFFF"/>
              </a:buClr>
              <a:buSzPts val="4300"/>
              <a:buNone/>
              <a:defRPr sz="4300">
                <a:solidFill>
                  <a:srgbClr val="FFFFFF"/>
                </a:solidFill>
              </a:defRPr>
            </a:lvl8pPr>
            <a:lvl9pPr lvl="8" algn="l">
              <a:lnSpc>
                <a:spcPct val="100000"/>
              </a:lnSpc>
              <a:spcBef>
                <a:spcPts val="0"/>
              </a:spcBef>
              <a:spcAft>
                <a:spcPts val="0"/>
              </a:spcAft>
              <a:buClr>
                <a:srgbClr val="FFFFFF"/>
              </a:buClr>
              <a:buSzPts val="4300"/>
              <a:buNone/>
              <a:defRPr sz="4300">
                <a:solidFill>
                  <a:srgbClr val="FFFFFF"/>
                </a:solidFill>
              </a:defRPr>
            </a:lvl9pPr>
          </a:lstStyle>
          <a:p>
            <a:endParaRPr/>
          </a:p>
        </p:txBody>
      </p:sp>
      <p:sp>
        <p:nvSpPr>
          <p:cNvPr id="65" name="Google Shape;65;p54"/>
          <p:cNvSpPr txBox="1">
            <a:spLocks noGrp="1"/>
          </p:cNvSpPr>
          <p:nvPr>
            <p:ph type="subTitle" idx="1"/>
          </p:nvPr>
        </p:nvSpPr>
        <p:spPr>
          <a:xfrm>
            <a:off x="636897" y="3357151"/>
            <a:ext cx="4041300" cy="1634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Dark">
  <p:cSld name="TITLE_1_1_1_1_1">
    <p:bg>
      <p:bgPr>
        <a:gradFill>
          <a:gsLst>
            <a:gs pos="0">
              <a:srgbClr val="376294"/>
            </a:gs>
            <a:gs pos="51000">
              <a:srgbClr val="4377B4"/>
            </a:gs>
            <a:gs pos="100000">
              <a:schemeClr val="accent1"/>
            </a:gs>
          </a:gsLst>
          <a:path path="circle">
            <a:fillToRect l="100000" b="100000"/>
          </a:path>
          <a:tileRect t="-100000" r="-100000"/>
        </a:gradFill>
        <a:effectLst/>
      </p:bgPr>
    </p:bg>
    <p:spTree>
      <p:nvGrpSpPr>
        <p:cNvPr id="1" name="Shape 66"/>
        <p:cNvGrpSpPr/>
        <p:nvPr/>
      </p:nvGrpSpPr>
      <p:grpSpPr>
        <a:xfrm>
          <a:off x="0" y="0"/>
          <a:ext cx="0" cy="0"/>
          <a:chOff x="0" y="0"/>
          <a:chExt cx="0" cy="0"/>
        </a:xfrm>
      </p:grpSpPr>
      <p:sp>
        <p:nvSpPr>
          <p:cNvPr id="67" name="Google Shape;67;p55"/>
          <p:cNvSpPr/>
          <p:nvPr/>
        </p:nvSpPr>
        <p:spPr>
          <a:xfrm>
            <a:off x="0" y="0"/>
            <a:ext cx="12189300" cy="6858000"/>
          </a:xfrm>
          <a:prstGeom prst="rect">
            <a:avLst/>
          </a:prstGeom>
          <a:gradFill>
            <a:gsLst>
              <a:gs pos="0">
                <a:srgbClr val="28303E"/>
              </a:gs>
              <a:gs pos="100000">
                <a:srgbClr val="6A6F79"/>
              </a:gs>
            </a:gsLst>
            <a:path path="circle">
              <a:fillToRect l="100000" b="100000"/>
            </a:path>
            <a:tileRect t="-100000" r="-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5"/>
          <p:cNvSpPr/>
          <p:nvPr/>
        </p:nvSpPr>
        <p:spPr>
          <a:xfrm>
            <a:off x="2875" y="0"/>
            <a:ext cx="12189300" cy="6858000"/>
          </a:xfrm>
          <a:prstGeom prst="rect">
            <a:avLst/>
          </a:prstGeom>
          <a:solidFill>
            <a:srgbClr val="000000">
              <a:alpha val="6156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5"/>
          <p:cNvSpPr txBox="1">
            <a:spLocks noGrp="1"/>
          </p:cNvSpPr>
          <p:nvPr>
            <p:ph type="sldNum" idx="12"/>
          </p:nvPr>
        </p:nvSpPr>
        <p:spPr>
          <a:xfrm>
            <a:off x="11296610" y="6952097"/>
            <a:ext cx="731700" cy="5247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US"/>
              <a:t>‹#›</a:t>
            </a:fld>
            <a:endParaRPr/>
          </a:p>
        </p:txBody>
      </p:sp>
      <p:pic>
        <p:nvPicPr>
          <p:cNvPr id="70" name="Google Shape;70;p55"/>
          <p:cNvPicPr preferRelativeResize="0"/>
          <p:nvPr/>
        </p:nvPicPr>
        <p:blipFill rotWithShape="1">
          <a:blip r:embed="rId2">
            <a:alphaModFix/>
          </a:blip>
          <a:srcRect/>
          <a:stretch/>
        </p:blipFill>
        <p:spPr>
          <a:xfrm>
            <a:off x="10282775" y="451325"/>
            <a:ext cx="1494625" cy="465925"/>
          </a:xfrm>
          <a:prstGeom prst="rect">
            <a:avLst/>
          </a:prstGeom>
          <a:noFill/>
          <a:ln>
            <a:noFill/>
          </a:ln>
        </p:spPr>
      </p:pic>
      <p:sp>
        <p:nvSpPr>
          <p:cNvPr id="71" name="Google Shape;71;p55"/>
          <p:cNvSpPr txBox="1">
            <a:spLocks noGrp="1"/>
          </p:cNvSpPr>
          <p:nvPr>
            <p:ph type="ctrTitle"/>
          </p:nvPr>
        </p:nvSpPr>
        <p:spPr>
          <a:xfrm>
            <a:off x="621800" y="1577000"/>
            <a:ext cx="11240700" cy="16347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4000"/>
              <a:buNone/>
              <a:defRPr sz="4000">
                <a:solidFill>
                  <a:srgbClr val="FFFFFF"/>
                </a:solidFill>
              </a:defRPr>
            </a:lvl1pPr>
            <a:lvl2pPr lvl="1" algn="l">
              <a:lnSpc>
                <a:spcPct val="100000"/>
              </a:lnSpc>
              <a:spcBef>
                <a:spcPts val="0"/>
              </a:spcBef>
              <a:spcAft>
                <a:spcPts val="0"/>
              </a:spcAft>
              <a:buClr>
                <a:srgbClr val="FFFFFF"/>
              </a:buClr>
              <a:buSzPts val="4300"/>
              <a:buNone/>
              <a:defRPr sz="4300">
                <a:solidFill>
                  <a:srgbClr val="FFFFFF"/>
                </a:solidFill>
              </a:defRPr>
            </a:lvl2pPr>
            <a:lvl3pPr lvl="2" algn="l">
              <a:lnSpc>
                <a:spcPct val="100000"/>
              </a:lnSpc>
              <a:spcBef>
                <a:spcPts val="0"/>
              </a:spcBef>
              <a:spcAft>
                <a:spcPts val="0"/>
              </a:spcAft>
              <a:buClr>
                <a:srgbClr val="FFFFFF"/>
              </a:buClr>
              <a:buSzPts val="4300"/>
              <a:buNone/>
              <a:defRPr sz="4300">
                <a:solidFill>
                  <a:srgbClr val="FFFFFF"/>
                </a:solidFill>
              </a:defRPr>
            </a:lvl3pPr>
            <a:lvl4pPr lvl="3" algn="l">
              <a:lnSpc>
                <a:spcPct val="100000"/>
              </a:lnSpc>
              <a:spcBef>
                <a:spcPts val="0"/>
              </a:spcBef>
              <a:spcAft>
                <a:spcPts val="0"/>
              </a:spcAft>
              <a:buClr>
                <a:srgbClr val="FFFFFF"/>
              </a:buClr>
              <a:buSzPts val="4300"/>
              <a:buNone/>
              <a:defRPr sz="4300">
                <a:solidFill>
                  <a:srgbClr val="FFFFFF"/>
                </a:solidFill>
              </a:defRPr>
            </a:lvl4pPr>
            <a:lvl5pPr lvl="4" algn="l">
              <a:lnSpc>
                <a:spcPct val="100000"/>
              </a:lnSpc>
              <a:spcBef>
                <a:spcPts val="0"/>
              </a:spcBef>
              <a:spcAft>
                <a:spcPts val="0"/>
              </a:spcAft>
              <a:buClr>
                <a:srgbClr val="FFFFFF"/>
              </a:buClr>
              <a:buSzPts val="4300"/>
              <a:buNone/>
              <a:defRPr sz="4300">
                <a:solidFill>
                  <a:srgbClr val="FFFFFF"/>
                </a:solidFill>
              </a:defRPr>
            </a:lvl5pPr>
            <a:lvl6pPr lvl="5" algn="l">
              <a:lnSpc>
                <a:spcPct val="100000"/>
              </a:lnSpc>
              <a:spcBef>
                <a:spcPts val="0"/>
              </a:spcBef>
              <a:spcAft>
                <a:spcPts val="0"/>
              </a:spcAft>
              <a:buClr>
                <a:srgbClr val="FFFFFF"/>
              </a:buClr>
              <a:buSzPts val="4300"/>
              <a:buNone/>
              <a:defRPr sz="4300">
                <a:solidFill>
                  <a:srgbClr val="FFFFFF"/>
                </a:solidFill>
              </a:defRPr>
            </a:lvl6pPr>
            <a:lvl7pPr lvl="6" algn="l">
              <a:lnSpc>
                <a:spcPct val="100000"/>
              </a:lnSpc>
              <a:spcBef>
                <a:spcPts val="0"/>
              </a:spcBef>
              <a:spcAft>
                <a:spcPts val="0"/>
              </a:spcAft>
              <a:buClr>
                <a:srgbClr val="FFFFFF"/>
              </a:buClr>
              <a:buSzPts val="4300"/>
              <a:buNone/>
              <a:defRPr sz="4300">
                <a:solidFill>
                  <a:srgbClr val="FFFFFF"/>
                </a:solidFill>
              </a:defRPr>
            </a:lvl7pPr>
            <a:lvl8pPr lvl="7" algn="l">
              <a:lnSpc>
                <a:spcPct val="100000"/>
              </a:lnSpc>
              <a:spcBef>
                <a:spcPts val="0"/>
              </a:spcBef>
              <a:spcAft>
                <a:spcPts val="0"/>
              </a:spcAft>
              <a:buClr>
                <a:srgbClr val="FFFFFF"/>
              </a:buClr>
              <a:buSzPts val="4300"/>
              <a:buNone/>
              <a:defRPr sz="4300">
                <a:solidFill>
                  <a:srgbClr val="FFFFFF"/>
                </a:solidFill>
              </a:defRPr>
            </a:lvl8pPr>
            <a:lvl9pPr lvl="8" algn="l">
              <a:lnSpc>
                <a:spcPct val="100000"/>
              </a:lnSpc>
              <a:spcBef>
                <a:spcPts val="0"/>
              </a:spcBef>
              <a:spcAft>
                <a:spcPts val="0"/>
              </a:spcAft>
              <a:buClr>
                <a:srgbClr val="FFFFFF"/>
              </a:buClr>
              <a:buSzPts val="4300"/>
              <a:buNone/>
              <a:defRPr sz="4300">
                <a:solidFill>
                  <a:srgbClr val="FFFFFF"/>
                </a:solidFill>
              </a:defRPr>
            </a:lvl9pPr>
          </a:lstStyle>
          <a:p>
            <a:endParaRPr/>
          </a:p>
        </p:txBody>
      </p:sp>
      <p:sp>
        <p:nvSpPr>
          <p:cNvPr id="72" name="Google Shape;72;p55"/>
          <p:cNvSpPr txBox="1">
            <a:spLocks noGrp="1"/>
          </p:cNvSpPr>
          <p:nvPr>
            <p:ph type="subTitle" idx="1"/>
          </p:nvPr>
        </p:nvSpPr>
        <p:spPr>
          <a:xfrm>
            <a:off x="636896" y="3357113"/>
            <a:ext cx="10966800" cy="524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415600" y="265350"/>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accent1"/>
              </a:buClr>
              <a:buSzPts val="3500"/>
              <a:buFont typeface="Lato Light"/>
              <a:buNone/>
              <a:defRPr sz="3500" b="0" i="0" u="none" strike="noStrike" cap="none">
                <a:solidFill>
                  <a:schemeClr val="accent1"/>
                </a:solidFill>
                <a:latin typeface="Lato Light"/>
                <a:ea typeface="Lato Light"/>
                <a:cs typeface="Lato Light"/>
                <a:sym typeface="Lato Light"/>
              </a:defRPr>
            </a:lvl1pPr>
            <a:lvl2pPr marR="0" lvl="1" algn="l" rtl="0">
              <a:lnSpc>
                <a:spcPct val="100000"/>
              </a:lnSpc>
              <a:spcBef>
                <a:spcPts val="0"/>
              </a:spcBef>
              <a:spcAft>
                <a:spcPts val="0"/>
              </a:spcAft>
              <a:buClr>
                <a:schemeClr val="accent1"/>
              </a:buClr>
              <a:buSzPts val="3700"/>
              <a:buFont typeface="Lato Light"/>
              <a:buNone/>
              <a:defRPr sz="3700" b="0" i="0" u="none" strike="noStrike" cap="none">
                <a:solidFill>
                  <a:schemeClr val="accent1"/>
                </a:solidFill>
                <a:latin typeface="Lato Light"/>
                <a:ea typeface="Lato Light"/>
                <a:cs typeface="Lato Light"/>
                <a:sym typeface="Lato Light"/>
              </a:defRPr>
            </a:lvl2pPr>
            <a:lvl3pPr marR="0" lvl="2" algn="l" rtl="0">
              <a:lnSpc>
                <a:spcPct val="100000"/>
              </a:lnSpc>
              <a:spcBef>
                <a:spcPts val="0"/>
              </a:spcBef>
              <a:spcAft>
                <a:spcPts val="0"/>
              </a:spcAft>
              <a:buClr>
                <a:schemeClr val="accent1"/>
              </a:buClr>
              <a:buSzPts val="3700"/>
              <a:buFont typeface="Lato Light"/>
              <a:buNone/>
              <a:defRPr sz="3700" b="0" i="0" u="none" strike="noStrike" cap="none">
                <a:solidFill>
                  <a:schemeClr val="accent1"/>
                </a:solidFill>
                <a:latin typeface="Lato Light"/>
                <a:ea typeface="Lato Light"/>
                <a:cs typeface="Lato Light"/>
                <a:sym typeface="Lato Light"/>
              </a:defRPr>
            </a:lvl3pPr>
            <a:lvl4pPr marR="0" lvl="3" algn="l" rtl="0">
              <a:lnSpc>
                <a:spcPct val="100000"/>
              </a:lnSpc>
              <a:spcBef>
                <a:spcPts val="0"/>
              </a:spcBef>
              <a:spcAft>
                <a:spcPts val="0"/>
              </a:spcAft>
              <a:buClr>
                <a:schemeClr val="accent1"/>
              </a:buClr>
              <a:buSzPts val="3700"/>
              <a:buFont typeface="Lato Light"/>
              <a:buNone/>
              <a:defRPr sz="3700" b="0" i="0" u="none" strike="noStrike" cap="none">
                <a:solidFill>
                  <a:schemeClr val="accent1"/>
                </a:solidFill>
                <a:latin typeface="Lato Light"/>
                <a:ea typeface="Lato Light"/>
                <a:cs typeface="Lato Light"/>
                <a:sym typeface="Lato Light"/>
              </a:defRPr>
            </a:lvl4pPr>
            <a:lvl5pPr marR="0" lvl="4" algn="l" rtl="0">
              <a:lnSpc>
                <a:spcPct val="100000"/>
              </a:lnSpc>
              <a:spcBef>
                <a:spcPts val="0"/>
              </a:spcBef>
              <a:spcAft>
                <a:spcPts val="0"/>
              </a:spcAft>
              <a:buClr>
                <a:schemeClr val="accent1"/>
              </a:buClr>
              <a:buSzPts val="3700"/>
              <a:buFont typeface="Lato Light"/>
              <a:buNone/>
              <a:defRPr sz="3700" b="0" i="0" u="none" strike="noStrike" cap="none">
                <a:solidFill>
                  <a:schemeClr val="accent1"/>
                </a:solidFill>
                <a:latin typeface="Lato Light"/>
                <a:ea typeface="Lato Light"/>
                <a:cs typeface="Lato Light"/>
                <a:sym typeface="Lato Light"/>
              </a:defRPr>
            </a:lvl5pPr>
            <a:lvl6pPr marR="0" lvl="5" algn="l" rtl="0">
              <a:lnSpc>
                <a:spcPct val="100000"/>
              </a:lnSpc>
              <a:spcBef>
                <a:spcPts val="0"/>
              </a:spcBef>
              <a:spcAft>
                <a:spcPts val="0"/>
              </a:spcAft>
              <a:buClr>
                <a:schemeClr val="accent1"/>
              </a:buClr>
              <a:buSzPts val="3700"/>
              <a:buFont typeface="Lato Light"/>
              <a:buNone/>
              <a:defRPr sz="3700" b="0" i="0" u="none" strike="noStrike" cap="none">
                <a:solidFill>
                  <a:schemeClr val="accent1"/>
                </a:solidFill>
                <a:latin typeface="Lato Light"/>
                <a:ea typeface="Lato Light"/>
                <a:cs typeface="Lato Light"/>
                <a:sym typeface="Lato Light"/>
              </a:defRPr>
            </a:lvl6pPr>
            <a:lvl7pPr marR="0" lvl="6" algn="l" rtl="0">
              <a:lnSpc>
                <a:spcPct val="100000"/>
              </a:lnSpc>
              <a:spcBef>
                <a:spcPts val="0"/>
              </a:spcBef>
              <a:spcAft>
                <a:spcPts val="0"/>
              </a:spcAft>
              <a:buClr>
                <a:schemeClr val="accent1"/>
              </a:buClr>
              <a:buSzPts val="3700"/>
              <a:buFont typeface="Lato Light"/>
              <a:buNone/>
              <a:defRPr sz="3700" b="0" i="0" u="none" strike="noStrike" cap="none">
                <a:solidFill>
                  <a:schemeClr val="accent1"/>
                </a:solidFill>
                <a:latin typeface="Lato Light"/>
                <a:ea typeface="Lato Light"/>
                <a:cs typeface="Lato Light"/>
                <a:sym typeface="Lato Light"/>
              </a:defRPr>
            </a:lvl7pPr>
            <a:lvl8pPr marR="0" lvl="7" algn="l" rtl="0">
              <a:lnSpc>
                <a:spcPct val="100000"/>
              </a:lnSpc>
              <a:spcBef>
                <a:spcPts val="0"/>
              </a:spcBef>
              <a:spcAft>
                <a:spcPts val="0"/>
              </a:spcAft>
              <a:buClr>
                <a:schemeClr val="accent1"/>
              </a:buClr>
              <a:buSzPts val="3700"/>
              <a:buFont typeface="Lato Light"/>
              <a:buNone/>
              <a:defRPr sz="3700" b="0" i="0" u="none" strike="noStrike" cap="none">
                <a:solidFill>
                  <a:schemeClr val="accent1"/>
                </a:solidFill>
                <a:latin typeface="Lato Light"/>
                <a:ea typeface="Lato Light"/>
                <a:cs typeface="Lato Light"/>
                <a:sym typeface="Lato Light"/>
              </a:defRPr>
            </a:lvl8pPr>
            <a:lvl9pPr marR="0" lvl="8" algn="l" rtl="0">
              <a:lnSpc>
                <a:spcPct val="100000"/>
              </a:lnSpc>
              <a:spcBef>
                <a:spcPts val="0"/>
              </a:spcBef>
              <a:spcAft>
                <a:spcPts val="0"/>
              </a:spcAft>
              <a:buClr>
                <a:schemeClr val="accent1"/>
              </a:buClr>
              <a:buSzPts val="3700"/>
              <a:buFont typeface="Lato Light"/>
              <a:buNone/>
              <a:defRPr sz="3700" b="0" i="0" u="none" strike="noStrike" cap="none">
                <a:solidFill>
                  <a:schemeClr val="accent1"/>
                </a:solidFill>
                <a:latin typeface="Lato Light"/>
                <a:ea typeface="Lato Light"/>
                <a:cs typeface="Lato Light"/>
                <a:sym typeface="Lato Light"/>
              </a:defRPr>
            </a:lvl9pPr>
          </a:lstStyle>
          <a:p>
            <a:endParaRPr/>
          </a:p>
        </p:txBody>
      </p:sp>
      <p:sp>
        <p:nvSpPr>
          <p:cNvPr id="11" name="Google Shape;11;p46"/>
          <p:cNvSpPr txBox="1">
            <a:spLocks noGrp="1"/>
          </p:cNvSpPr>
          <p:nvPr>
            <p:ph type="body" idx="1"/>
          </p:nvPr>
        </p:nvSpPr>
        <p:spPr>
          <a:xfrm>
            <a:off x="415700" y="1276925"/>
            <a:ext cx="11360700" cy="5009700"/>
          </a:xfrm>
          <a:prstGeom prst="rect">
            <a:avLst/>
          </a:prstGeom>
          <a:noFill/>
          <a:ln>
            <a:noFill/>
          </a:ln>
        </p:spPr>
        <p:txBody>
          <a:bodyPr spcFirstLastPara="1" wrap="square" lIns="121900" tIns="118875" rIns="121900" bIns="121900" anchor="t" anchorCtr="0">
            <a:noAutofit/>
          </a:bodyPr>
          <a:lstStyle>
            <a:lvl1pPr marL="457200" marR="0" lvl="0" indent="-349250" algn="l" rtl="0">
              <a:lnSpc>
                <a:spcPct val="100000"/>
              </a:lnSpc>
              <a:spcBef>
                <a:spcPts val="0"/>
              </a:spcBef>
              <a:spcAft>
                <a:spcPts val="0"/>
              </a:spcAft>
              <a:buClr>
                <a:schemeClr val="accent1"/>
              </a:buClr>
              <a:buSzPts val="1900"/>
              <a:buFont typeface="Lato"/>
              <a:buChar char="●"/>
              <a:defRPr sz="2400" b="0" i="0" u="none" strike="noStrike" cap="none">
                <a:solidFill>
                  <a:schemeClr val="dk2"/>
                </a:solidFill>
                <a:latin typeface="Lato"/>
                <a:ea typeface="Lato"/>
                <a:cs typeface="Lato"/>
                <a:sym typeface="Lato"/>
              </a:defRPr>
            </a:lvl1pPr>
            <a:lvl2pPr marL="914400" marR="0" lvl="1" indent="-323850" algn="l" rtl="0">
              <a:lnSpc>
                <a:spcPct val="100000"/>
              </a:lnSpc>
              <a:spcBef>
                <a:spcPts val="800"/>
              </a:spcBef>
              <a:spcAft>
                <a:spcPts val="0"/>
              </a:spcAft>
              <a:buClr>
                <a:schemeClr val="accent1"/>
              </a:buClr>
              <a:buSzPts val="1500"/>
              <a:buFont typeface="Lato"/>
              <a:buChar char="●"/>
              <a:defRPr sz="2000" b="0" i="0" u="none" strike="noStrike" cap="none">
                <a:solidFill>
                  <a:schemeClr val="dk2"/>
                </a:solidFill>
                <a:latin typeface="Lato"/>
                <a:ea typeface="Lato"/>
                <a:cs typeface="Lato"/>
                <a:sym typeface="Lato"/>
              </a:defRPr>
            </a:lvl2pPr>
            <a:lvl3pPr marL="1371600" marR="0" lvl="2" indent="-311150" algn="l" rtl="0">
              <a:lnSpc>
                <a:spcPct val="100000"/>
              </a:lnSpc>
              <a:spcBef>
                <a:spcPts val="800"/>
              </a:spcBef>
              <a:spcAft>
                <a:spcPts val="0"/>
              </a:spcAft>
              <a:buClr>
                <a:schemeClr val="accent1"/>
              </a:buClr>
              <a:buSzPts val="1300"/>
              <a:buFont typeface="Lato"/>
              <a:buChar char="●"/>
              <a:defRPr sz="1900" b="0" i="0" u="none" strike="noStrike" cap="none">
                <a:solidFill>
                  <a:schemeClr val="dk2"/>
                </a:solidFill>
                <a:latin typeface="Lato"/>
                <a:ea typeface="Lato"/>
                <a:cs typeface="Lato"/>
                <a:sym typeface="Lato"/>
              </a:defRPr>
            </a:lvl3pPr>
            <a:lvl4pPr marL="1828800" marR="0" lvl="3" indent="-349250" algn="l" rtl="0">
              <a:lnSpc>
                <a:spcPct val="100000"/>
              </a:lnSpc>
              <a:spcBef>
                <a:spcPts val="800"/>
              </a:spcBef>
              <a:spcAft>
                <a:spcPts val="0"/>
              </a:spcAft>
              <a:buClr>
                <a:schemeClr val="accent1"/>
              </a:buClr>
              <a:buSzPts val="1900"/>
              <a:buFont typeface="Lato"/>
              <a:buChar char="●"/>
              <a:defRPr sz="1900" b="0" i="0" u="none" strike="noStrike" cap="none">
                <a:solidFill>
                  <a:schemeClr val="dk2"/>
                </a:solidFill>
                <a:latin typeface="Lato"/>
                <a:ea typeface="Lato"/>
                <a:cs typeface="Lato"/>
                <a:sym typeface="Lato"/>
              </a:defRPr>
            </a:lvl4pPr>
            <a:lvl5pPr marL="2286000" marR="0" lvl="4" indent="-349250" algn="l" rtl="0">
              <a:lnSpc>
                <a:spcPct val="100000"/>
              </a:lnSpc>
              <a:spcBef>
                <a:spcPts val="800"/>
              </a:spcBef>
              <a:spcAft>
                <a:spcPts val="0"/>
              </a:spcAft>
              <a:buClr>
                <a:schemeClr val="accent1"/>
              </a:buClr>
              <a:buSzPts val="1900"/>
              <a:buFont typeface="Lato"/>
              <a:buChar char="●"/>
              <a:defRPr sz="1900" b="0" i="0" u="none" strike="noStrike" cap="none">
                <a:solidFill>
                  <a:schemeClr val="dk2"/>
                </a:solidFill>
                <a:latin typeface="Lato"/>
                <a:ea typeface="Lato"/>
                <a:cs typeface="Lato"/>
                <a:sym typeface="Lato"/>
              </a:defRPr>
            </a:lvl5pPr>
            <a:lvl6pPr marL="2743200" marR="0" lvl="5" indent="-349250" algn="l" rtl="0">
              <a:lnSpc>
                <a:spcPct val="100000"/>
              </a:lnSpc>
              <a:spcBef>
                <a:spcPts val="800"/>
              </a:spcBef>
              <a:spcAft>
                <a:spcPts val="0"/>
              </a:spcAft>
              <a:buClr>
                <a:schemeClr val="accent1"/>
              </a:buClr>
              <a:buSzPts val="1900"/>
              <a:buFont typeface="Lato"/>
              <a:buChar char="●"/>
              <a:defRPr sz="1900" b="0" i="0" u="none" strike="noStrike" cap="none">
                <a:solidFill>
                  <a:schemeClr val="dk2"/>
                </a:solidFill>
                <a:latin typeface="Lato"/>
                <a:ea typeface="Lato"/>
                <a:cs typeface="Lato"/>
                <a:sym typeface="Lato"/>
              </a:defRPr>
            </a:lvl6pPr>
            <a:lvl7pPr marL="3200400" marR="0" lvl="6" indent="-349250" algn="l" rtl="0">
              <a:lnSpc>
                <a:spcPct val="100000"/>
              </a:lnSpc>
              <a:spcBef>
                <a:spcPts val="800"/>
              </a:spcBef>
              <a:spcAft>
                <a:spcPts val="0"/>
              </a:spcAft>
              <a:buClr>
                <a:schemeClr val="accent1"/>
              </a:buClr>
              <a:buSzPts val="1900"/>
              <a:buFont typeface="Lato"/>
              <a:buChar char="●"/>
              <a:defRPr sz="1900" b="0" i="0" u="none" strike="noStrike" cap="none">
                <a:solidFill>
                  <a:schemeClr val="dk2"/>
                </a:solidFill>
                <a:latin typeface="Lato"/>
                <a:ea typeface="Lato"/>
                <a:cs typeface="Lato"/>
                <a:sym typeface="Lato"/>
              </a:defRPr>
            </a:lvl7pPr>
            <a:lvl8pPr marL="3657600" marR="0" lvl="7" indent="-349250" algn="l" rtl="0">
              <a:lnSpc>
                <a:spcPct val="100000"/>
              </a:lnSpc>
              <a:spcBef>
                <a:spcPts val="800"/>
              </a:spcBef>
              <a:spcAft>
                <a:spcPts val="0"/>
              </a:spcAft>
              <a:buClr>
                <a:schemeClr val="accent1"/>
              </a:buClr>
              <a:buSzPts val="1900"/>
              <a:buFont typeface="Lato"/>
              <a:buChar char="●"/>
              <a:defRPr sz="1900" b="0" i="0" u="none" strike="noStrike" cap="none">
                <a:solidFill>
                  <a:schemeClr val="dk2"/>
                </a:solidFill>
                <a:latin typeface="Lato"/>
                <a:ea typeface="Lato"/>
                <a:cs typeface="Lato"/>
                <a:sym typeface="Lato"/>
              </a:defRPr>
            </a:lvl8pPr>
            <a:lvl9pPr marL="4114800" marR="0" lvl="8" indent="-349250" algn="l" rtl="0">
              <a:lnSpc>
                <a:spcPct val="100000"/>
              </a:lnSpc>
              <a:spcBef>
                <a:spcPts val="800"/>
              </a:spcBef>
              <a:spcAft>
                <a:spcPts val="800"/>
              </a:spcAft>
              <a:buClr>
                <a:schemeClr val="accent1"/>
              </a:buClr>
              <a:buSzPts val="1900"/>
              <a:buFont typeface="Lato"/>
              <a:buChar char="●"/>
              <a:defRPr sz="1900" b="0" i="0" u="none" strike="noStrike" cap="none">
                <a:solidFill>
                  <a:schemeClr val="dk2"/>
                </a:solidFill>
                <a:latin typeface="Lato"/>
                <a:ea typeface="Lato"/>
                <a:cs typeface="Lato"/>
                <a:sym typeface="Lato"/>
              </a:defRPr>
            </a:lvl9pPr>
          </a:lstStyle>
          <a:p>
            <a:endParaRPr/>
          </a:p>
        </p:txBody>
      </p:sp>
      <p:sp>
        <p:nvSpPr>
          <p:cNvPr id="12" name="Google Shape;12;p46"/>
          <p:cNvSpPr txBox="1">
            <a:spLocks noGrp="1"/>
          </p:cNvSpPr>
          <p:nvPr>
            <p:ph type="sldNum" idx="12"/>
          </p:nvPr>
        </p:nvSpPr>
        <p:spPr>
          <a:xfrm>
            <a:off x="415617" y="6403900"/>
            <a:ext cx="2235600" cy="270000"/>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8B8C90"/>
                </a:solidFill>
                <a:latin typeface="Lato"/>
                <a:ea typeface="Lato"/>
                <a:cs typeface="Lato"/>
                <a:sym typeface="Lato"/>
              </a:defRPr>
            </a:lvl9pPr>
          </a:lstStyle>
          <a:p>
            <a:pPr marL="0" lvl="0" indent="0" algn="l" rtl="0">
              <a:spcBef>
                <a:spcPts val="0"/>
              </a:spcBef>
              <a:spcAft>
                <a:spcPts val="0"/>
              </a:spcAft>
              <a:buNone/>
            </a:pPr>
            <a:r>
              <a:rPr lang="en-US"/>
              <a:t>© 2021 Domino Data Lab, Inc.   |   </a:t>
            </a:r>
            <a:fld id="{00000000-1234-1234-1234-123412341234}" type="slidenum">
              <a:rPr lang="en-US"/>
              <a:t>‹#›</a:t>
            </a:fld>
            <a:endParaRPr/>
          </a:p>
        </p:txBody>
      </p:sp>
      <p:sp>
        <p:nvSpPr>
          <p:cNvPr id="13" name="Google Shape;13;p46"/>
          <p:cNvSpPr/>
          <p:nvPr/>
        </p:nvSpPr>
        <p:spPr>
          <a:xfrm rot="5400000">
            <a:off x="6077400" y="745212"/>
            <a:ext cx="36900" cy="12189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 name="Google Shape;14;p46"/>
          <p:cNvPicPr preferRelativeResize="0"/>
          <p:nvPr/>
        </p:nvPicPr>
        <p:blipFill rotWithShape="1">
          <a:blip r:embed="rId16">
            <a:alphaModFix/>
          </a:blip>
          <a:srcRect/>
          <a:stretch/>
        </p:blipFill>
        <p:spPr>
          <a:xfrm>
            <a:off x="10980457" y="6403839"/>
            <a:ext cx="870685" cy="27012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48">
          <p15:clr>
            <a:srgbClr val="EA4335"/>
          </p15:clr>
        </p15:guide>
        <p15:guide id="2" orient="horz" pos="3960">
          <p15:clr>
            <a:srgbClr val="EA4335"/>
          </p15:clr>
        </p15:guide>
        <p15:guide id="3" orient="horz" pos="2323">
          <p15:clr>
            <a:srgbClr val="EA4335"/>
          </p15:clr>
        </p15:guide>
        <p15:guide id="4" orient="horz" pos="804">
          <p15:clr>
            <a:srgbClr val="EA4335"/>
          </p15:clr>
        </p15:guide>
        <p15:guide id="5" pos="3840">
          <p15:clr>
            <a:srgbClr val="EA4335"/>
          </p15:clr>
        </p15:guide>
        <p15:guide id="6" pos="262">
          <p15:clr>
            <a:srgbClr val="EA4335"/>
          </p15:clr>
        </p15:guide>
        <p15:guide id="7" pos="7419">
          <p15:clr>
            <a:srgbClr val="EA4335"/>
          </p15:clr>
        </p15:guide>
        <p15:guide id="8" pos="2557">
          <p15:clr>
            <a:srgbClr val="EA4335"/>
          </p15:clr>
        </p15:guide>
        <p15:guide id="9" pos="5121">
          <p15:clr>
            <a:srgbClr val="EA4335"/>
          </p15:clr>
        </p15:guide>
        <p15:guide id="10" pos="5759">
          <p15:clr>
            <a:srgbClr val="EA4335"/>
          </p15:clr>
        </p15:guide>
        <p15:guide id="11" pos="1919">
          <p15:clr>
            <a:srgbClr val="EA4335"/>
          </p15:clr>
        </p15:guide>
        <p15:guide id="12" orient="horz" pos="16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eplearning4j.org/lst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mailto:jennifer.davis@dominodatalab.com"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
          <p:cNvSpPr txBox="1">
            <a:spLocks noGrp="1"/>
          </p:cNvSpPr>
          <p:nvPr>
            <p:ph type="ctrTitle"/>
          </p:nvPr>
        </p:nvSpPr>
        <p:spPr>
          <a:xfrm>
            <a:off x="621792" y="1576986"/>
            <a:ext cx="10919100" cy="1634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1800"/>
              <a:buFont typeface="Lato Black"/>
              <a:buNone/>
            </a:pPr>
            <a:r>
              <a:rPr lang="en-US" sz="4400">
                <a:solidFill>
                  <a:schemeClr val="lt1"/>
                </a:solidFill>
                <a:latin typeface="Lato"/>
                <a:ea typeface="Lato"/>
                <a:cs typeface="Lato"/>
                <a:sym typeface="Lato"/>
              </a:rPr>
              <a:t>Creating a Benchmark for a Large-Scale Image Captioning Pipeline</a:t>
            </a:r>
            <a:endParaRPr sz="4400" b="0">
              <a:solidFill>
                <a:schemeClr val="lt1"/>
              </a:solidFill>
              <a:latin typeface="Lato"/>
              <a:ea typeface="Lato"/>
              <a:cs typeface="Lato"/>
              <a:sym typeface="Lato"/>
            </a:endParaRPr>
          </a:p>
        </p:txBody>
      </p:sp>
      <p:sp>
        <p:nvSpPr>
          <p:cNvPr id="119" name="Google Shape;119;p1"/>
          <p:cNvSpPr txBox="1">
            <a:spLocks noGrp="1"/>
          </p:cNvSpPr>
          <p:nvPr>
            <p:ph type="subTitle" idx="1"/>
          </p:nvPr>
        </p:nvSpPr>
        <p:spPr>
          <a:xfrm>
            <a:off x="636896" y="3357113"/>
            <a:ext cx="10966800" cy="52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400"/>
              <a:buNone/>
            </a:pPr>
            <a:r>
              <a:rPr lang="en-US"/>
              <a:t>Domino Data Lab</a:t>
            </a:r>
            <a:endParaRPr/>
          </a:p>
          <a:p>
            <a:pPr marL="0" lvl="0" indent="0" algn="l" rtl="0">
              <a:lnSpc>
                <a:spcPct val="100000"/>
              </a:lnSpc>
              <a:spcBef>
                <a:spcPts val="0"/>
              </a:spcBef>
              <a:spcAft>
                <a:spcPts val="0"/>
              </a:spcAft>
              <a:buSzPts val="2400"/>
              <a:buNone/>
            </a:pPr>
            <a:r>
              <a:rPr lang="en-US"/>
              <a:t>Field Data Science</a:t>
            </a:r>
            <a:endParaRPr/>
          </a:p>
          <a:p>
            <a:pPr marL="0" lvl="0" indent="0" algn="l" rtl="0">
              <a:lnSpc>
                <a:spcPct val="100000"/>
              </a:lnSpc>
              <a:spcBef>
                <a:spcPts val="0"/>
              </a:spcBef>
              <a:spcAft>
                <a:spcPts val="0"/>
              </a:spcAft>
              <a:buSzPts val="2400"/>
              <a:buNone/>
            </a:pPr>
            <a:r>
              <a:rPr lang="en-US"/>
              <a:t>April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Example of an Original Image</a:t>
            </a:r>
            <a:endParaRPr/>
          </a:p>
        </p:txBody>
      </p:sp>
      <p:pic>
        <p:nvPicPr>
          <p:cNvPr id="172" name="Google Shape;172;p11" descr="Diagram&#10;&#10;Description automatically generated with low confidence"/>
          <p:cNvPicPr preferRelativeResize="0"/>
          <p:nvPr/>
        </p:nvPicPr>
        <p:blipFill rotWithShape="1">
          <a:blip r:embed="rId3">
            <a:alphaModFix/>
          </a:blip>
          <a:srcRect/>
          <a:stretch/>
        </p:blipFill>
        <p:spPr>
          <a:xfrm>
            <a:off x="1780189" y="1816099"/>
            <a:ext cx="6735161" cy="44901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Example of Derived Data: Cleaned Image with Label</a:t>
            </a:r>
            <a:endParaRPr/>
          </a:p>
        </p:txBody>
      </p:sp>
      <p:pic>
        <p:nvPicPr>
          <p:cNvPr id="178" name="Google Shape;178;p12"/>
          <p:cNvPicPr preferRelativeResize="0"/>
          <p:nvPr/>
        </p:nvPicPr>
        <p:blipFill rotWithShape="1">
          <a:blip r:embed="rId3">
            <a:alphaModFix/>
          </a:blip>
          <a:srcRect/>
          <a:stretch/>
        </p:blipFill>
        <p:spPr>
          <a:xfrm>
            <a:off x="960410" y="2178707"/>
            <a:ext cx="10393390" cy="3644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000">
                <a:solidFill>
                  <a:schemeClr val="accent1"/>
                </a:solidFill>
              </a:rPr>
              <a:t>Process for the Challenge</a:t>
            </a:r>
            <a:endParaRPr/>
          </a:p>
        </p:txBody>
      </p:sp>
      <p:sp>
        <p:nvSpPr>
          <p:cNvPr id="184" name="Google Shape;184;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sz="3600"/>
              <a:t>Leveraging Domino to solve the challenge:</a:t>
            </a:r>
            <a:endParaRPr/>
          </a:p>
          <a:p>
            <a:pPr marL="914400" lvl="1" indent="-342900" algn="l" rtl="0">
              <a:lnSpc>
                <a:spcPct val="90000"/>
              </a:lnSpc>
              <a:spcBef>
                <a:spcPts val="500"/>
              </a:spcBef>
              <a:spcAft>
                <a:spcPts val="0"/>
              </a:spcAft>
              <a:buSzPts val="1800"/>
              <a:buChar char="•"/>
            </a:pPr>
            <a:r>
              <a:rPr lang="en-US" sz="3200"/>
              <a:t>Understand the problem</a:t>
            </a:r>
            <a:endParaRPr/>
          </a:p>
          <a:p>
            <a:pPr marL="914400" lvl="1" indent="-342900" algn="l" rtl="0">
              <a:lnSpc>
                <a:spcPct val="90000"/>
              </a:lnSpc>
              <a:spcBef>
                <a:spcPts val="500"/>
              </a:spcBef>
              <a:spcAft>
                <a:spcPts val="0"/>
              </a:spcAft>
              <a:buSzPts val="1800"/>
              <a:buChar char="•"/>
            </a:pPr>
            <a:r>
              <a:rPr lang="en-US" sz="3200"/>
              <a:t>Understand the data and its limitations</a:t>
            </a:r>
            <a:endParaRPr/>
          </a:p>
          <a:p>
            <a:pPr marL="914400" lvl="1" indent="-342900" algn="l" rtl="0">
              <a:lnSpc>
                <a:spcPct val="90000"/>
              </a:lnSpc>
              <a:spcBef>
                <a:spcPts val="500"/>
              </a:spcBef>
              <a:spcAft>
                <a:spcPts val="0"/>
              </a:spcAft>
              <a:buSzPts val="1800"/>
              <a:buChar char="•"/>
            </a:pPr>
            <a:r>
              <a:rPr lang="en-US" sz="3200"/>
              <a:t>Design a solution</a:t>
            </a:r>
            <a:endParaRPr/>
          </a:p>
          <a:p>
            <a:pPr marL="914400" lvl="1" indent="-342900" algn="l" rtl="0">
              <a:lnSpc>
                <a:spcPct val="90000"/>
              </a:lnSpc>
              <a:spcBef>
                <a:spcPts val="500"/>
              </a:spcBef>
              <a:spcAft>
                <a:spcPts val="0"/>
              </a:spcAft>
              <a:buSzPts val="1800"/>
              <a:buChar char="•"/>
            </a:pPr>
            <a:r>
              <a:rPr lang="en-US" sz="3200"/>
              <a:t>Test the solution </a:t>
            </a:r>
            <a:endParaRPr/>
          </a:p>
          <a:p>
            <a:pPr marL="914400" lvl="1" indent="-342900" algn="l" rtl="0">
              <a:lnSpc>
                <a:spcPct val="90000"/>
              </a:lnSpc>
              <a:spcBef>
                <a:spcPts val="500"/>
              </a:spcBef>
              <a:spcAft>
                <a:spcPts val="0"/>
              </a:spcAft>
              <a:buSzPts val="1800"/>
              <a:buChar char="•"/>
            </a:pPr>
            <a:r>
              <a:rPr lang="en-US" sz="3200"/>
              <a:t>Improve the solution (in progress)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txBox="1">
            <a:spLocks noGrp="1"/>
          </p:cNvSpPr>
          <p:nvPr>
            <p:ph type="title"/>
          </p:nvPr>
        </p:nvSpPr>
        <p:spPr>
          <a:xfrm>
            <a:off x="839788" y="457200"/>
            <a:ext cx="3932237" cy="12573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Calibri"/>
              <a:buNone/>
            </a:pPr>
            <a:r>
              <a:rPr lang="en-US">
                <a:solidFill>
                  <a:schemeClr val="accent1"/>
                </a:solidFill>
              </a:rPr>
              <a:t>Solving the Challenge</a:t>
            </a:r>
            <a:endParaRPr/>
          </a:p>
        </p:txBody>
      </p:sp>
      <p:pic>
        <p:nvPicPr>
          <p:cNvPr id="191" name="Google Shape;191;p15" descr="Work tools and supplies"/>
          <p:cNvPicPr preferRelativeResize="0">
            <a:picLocks noGrp="1"/>
          </p:cNvPicPr>
          <p:nvPr>
            <p:ph type="pic" idx="2"/>
          </p:nvPr>
        </p:nvPicPr>
        <p:blipFill rotWithShape="1">
          <a:blip r:embed="rId3">
            <a:alphaModFix/>
          </a:blip>
          <a:srcRect l="7785" r="7783"/>
          <a:stretch/>
        </p:blipFill>
        <p:spPr>
          <a:xfrm>
            <a:off x="5183188" y="987424"/>
            <a:ext cx="6172361" cy="4873752"/>
          </a:xfrm>
          <a:prstGeom prst="rect">
            <a:avLst/>
          </a:prstGeom>
          <a:noFill/>
          <a:ln>
            <a:noFill/>
          </a:ln>
        </p:spPr>
      </p:pic>
      <p:sp>
        <p:nvSpPr>
          <p:cNvPr id="192" name="Google Shape;192;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571500" lvl="0" indent="-342900" algn="l" rtl="0">
              <a:lnSpc>
                <a:spcPct val="90000"/>
              </a:lnSpc>
              <a:spcBef>
                <a:spcPts val="1000"/>
              </a:spcBef>
              <a:spcAft>
                <a:spcPts val="0"/>
              </a:spcAft>
              <a:buSzPts val="1600"/>
              <a:buFont typeface="Arial"/>
              <a:buChar char="•"/>
            </a:pPr>
            <a:r>
              <a:rPr lang="en-US" sz="2400"/>
              <a:t>Processes</a:t>
            </a:r>
            <a:endParaRPr/>
          </a:p>
          <a:p>
            <a:pPr marL="1028700" lvl="1" indent="-342900" algn="l" rtl="0">
              <a:lnSpc>
                <a:spcPct val="90000"/>
              </a:lnSpc>
              <a:spcBef>
                <a:spcPts val="500"/>
              </a:spcBef>
              <a:spcAft>
                <a:spcPts val="0"/>
              </a:spcAft>
              <a:buSzPts val="1400"/>
              <a:buFont typeface="Arial"/>
              <a:buChar char="•"/>
            </a:pPr>
            <a:r>
              <a:rPr lang="en-US" sz="2000"/>
              <a:t>Image Captioning</a:t>
            </a:r>
            <a:endParaRPr/>
          </a:p>
          <a:p>
            <a:pPr marL="571500" lvl="0" indent="-342900" algn="l" rtl="0">
              <a:lnSpc>
                <a:spcPct val="90000"/>
              </a:lnSpc>
              <a:spcBef>
                <a:spcPts val="1000"/>
              </a:spcBef>
              <a:spcAft>
                <a:spcPts val="0"/>
              </a:spcAft>
              <a:buSzPts val="1600"/>
              <a:buFont typeface="Arial"/>
              <a:buChar char="•"/>
            </a:pPr>
            <a:r>
              <a:rPr lang="en-US" sz="2400"/>
              <a:t>Deep Learning</a:t>
            </a:r>
            <a:endParaRPr/>
          </a:p>
          <a:p>
            <a:pPr marL="1028700" lvl="1" indent="-342900" algn="l" rtl="0">
              <a:lnSpc>
                <a:spcPct val="90000"/>
              </a:lnSpc>
              <a:spcBef>
                <a:spcPts val="500"/>
              </a:spcBef>
              <a:spcAft>
                <a:spcPts val="0"/>
              </a:spcAft>
              <a:buSzPts val="1400"/>
              <a:buFont typeface="Arial"/>
              <a:buChar char="•"/>
            </a:pPr>
            <a:r>
              <a:rPr lang="en-US" sz="2000"/>
              <a:t>Convolutional Neural Networks</a:t>
            </a:r>
            <a:endParaRPr/>
          </a:p>
          <a:p>
            <a:pPr marL="1028700" lvl="1" indent="-342900" algn="l" rtl="0">
              <a:lnSpc>
                <a:spcPct val="90000"/>
              </a:lnSpc>
              <a:spcBef>
                <a:spcPts val="500"/>
              </a:spcBef>
              <a:spcAft>
                <a:spcPts val="0"/>
              </a:spcAft>
              <a:buSzPts val="1400"/>
              <a:buFont typeface="Arial"/>
              <a:buChar char="•"/>
            </a:pPr>
            <a:r>
              <a:rPr lang="en-US" sz="2000"/>
              <a:t>Recurrent Neural Networks</a:t>
            </a:r>
            <a:endParaRPr/>
          </a:p>
          <a:p>
            <a:pPr marL="1028700" lvl="1" indent="-342900" algn="l" rtl="0">
              <a:lnSpc>
                <a:spcPct val="90000"/>
              </a:lnSpc>
              <a:spcBef>
                <a:spcPts val="500"/>
              </a:spcBef>
              <a:spcAft>
                <a:spcPts val="0"/>
              </a:spcAft>
              <a:buSzPts val="1400"/>
              <a:buFont typeface="Arial"/>
              <a:buChar char="•"/>
            </a:pPr>
            <a:r>
              <a:rPr lang="en-US" sz="2000"/>
              <a:t>Metrics: </a:t>
            </a:r>
            <a:endParaRPr/>
          </a:p>
          <a:p>
            <a:pPr marL="1428750" lvl="2" indent="-285750" algn="l" rtl="0">
              <a:lnSpc>
                <a:spcPct val="90000"/>
              </a:lnSpc>
              <a:spcBef>
                <a:spcPts val="500"/>
              </a:spcBef>
              <a:spcAft>
                <a:spcPts val="0"/>
              </a:spcAft>
              <a:buSzPts val="1200"/>
              <a:buFont typeface="Arial"/>
              <a:buChar char="•"/>
            </a:pPr>
            <a:r>
              <a:rPr lang="en-US" sz="1800"/>
              <a:t>Levenshtein Distance</a:t>
            </a:r>
            <a:endParaRPr/>
          </a:p>
          <a:p>
            <a:pPr marL="1428750" lvl="2" indent="-285750" algn="l" rtl="0">
              <a:lnSpc>
                <a:spcPct val="90000"/>
              </a:lnSpc>
              <a:spcBef>
                <a:spcPts val="500"/>
              </a:spcBef>
              <a:spcAft>
                <a:spcPts val="0"/>
              </a:spcAft>
              <a:buSzPts val="1200"/>
              <a:buFont typeface="Arial"/>
              <a:buChar char="•"/>
            </a:pPr>
            <a:r>
              <a:rPr lang="en-US" sz="1800"/>
              <a:t>Similarity Scores</a:t>
            </a:r>
            <a:endParaRPr/>
          </a:p>
          <a:p>
            <a:pPr marL="914400" lvl="1" indent="-228600" algn="l" rtl="0">
              <a:lnSpc>
                <a:spcPct val="90000"/>
              </a:lnSpc>
              <a:spcBef>
                <a:spcPts val="500"/>
              </a:spcBef>
              <a:spcAft>
                <a:spcPts val="0"/>
              </a:spcAft>
              <a:buSzPts val="1400"/>
              <a:buNone/>
            </a:pP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How To Approach the Two-Sided Problem of Captioning Images? We thought of…</a:t>
            </a:r>
            <a:endParaRPr/>
          </a:p>
        </p:txBody>
      </p:sp>
      <p:sp>
        <p:nvSpPr>
          <p:cNvPr id="198" name="Google Shape;198;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Caption Generation</a:t>
            </a:r>
            <a:endParaRPr/>
          </a:p>
        </p:txBody>
      </p:sp>
      <p:sp>
        <p:nvSpPr>
          <p:cNvPr id="199" name="Google Shape;199;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Clr>
                <a:schemeClr val="dk1"/>
              </a:buClr>
              <a:buSzPts val="1800"/>
              <a:buChar char="•"/>
            </a:pPr>
            <a:r>
              <a:rPr lang="en-US" sz="2600"/>
              <a:t>Language Generation can occur at the:</a:t>
            </a:r>
            <a:endParaRPr/>
          </a:p>
          <a:p>
            <a:pPr marL="914400" lvl="1" indent="-342900" algn="l" rtl="0">
              <a:lnSpc>
                <a:spcPct val="90000"/>
              </a:lnSpc>
              <a:spcBef>
                <a:spcPts val="500"/>
              </a:spcBef>
              <a:spcAft>
                <a:spcPts val="0"/>
              </a:spcAft>
              <a:buSzPts val="1800"/>
              <a:buChar char="•"/>
            </a:pPr>
            <a:r>
              <a:rPr lang="en-US" sz="2600"/>
              <a:t>Sentence level</a:t>
            </a:r>
            <a:endParaRPr/>
          </a:p>
          <a:p>
            <a:pPr marL="914400" lvl="1" indent="-342900" algn="l" rtl="0">
              <a:lnSpc>
                <a:spcPct val="90000"/>
              </a:lnSpc>
              <a:spcBef>
                <a:spcPts val="500"/>
              </a:spcBef>
              <a:spcAft>
                <a:spcPts val="0"/>
              </a:spcAft>
              <a:buSzPts val="1800"/>
              <a:buChar char="•"/>
            </a:pPr>
            <a:r>
              <a:rPr lang="en-US" sz="2600"/>
              <a:t>Vocabulary level</a:t>
            </a:r>
            <a:endParaRPr/>
          </a:p>
          <a:p>
            <a:pPr marL="914400" lvl="1" indent="-342900" algn="l" rtl="0">
              <a:lnSpc>
                <a:spcPct val="90000"/>
              </a:lnSpc>
              <a:spcBef>
                <a:spcPts val="500"/>
              </a:spcBef>
              <a:spcAft>
                <a:spcPts val="0"/>
              </a:spcAft>
              <a:buSzPts val="1800"/>
              <a:buChar char="•"/>
            </a:pPr>
            <a:r>
              <a:rPr lang="en-US" sz="2600"/>
              <a:t>Letter Level</a:t>
            </a:r>
            <a:endParaRPr/>
          </a:p>
          <a:p>
            <a:pPr marL="457200" lvl="0" indent="-342900" algn="l" rtl="0">
              <a:lnSpc>
                <a:spcPct val="90000"/>
              </a:lnSpc>
              <a:spcBef>
                <a:spcPts val="1000"/>
              </a:spcBef>
              <a:spcAft>
                <a:spcPts val="0"/>
              </a:spcAft>
              <a:buClr>
                <a:schemeClr val="dk1"/>
              </a:buClr>
              <a:buSzPts val="1800"/>
              <a:buChar char="•"/>
            </a:pPr>
            <a:r>
              <a:rPr lang="en-US" sz="2600"/>
              <a:t>LSTM (unidirectional or bidirectional)</a:t>
            </a:r>
            <a:endParaRPr/>
          </a:p>
          <a:p>
            <a:pPr marL="457200" lvl="0" indent="-342900" algn="l" rtl="0">
              <a:lnSpc>
                <a:spcPct val="90000"/>
              </a:lnSpc>
              <a:spcBef>
                <a:spcPts val="1000"/>
              </a:spcBef>
              <a:spcAft>
                <a:spcPts val="0"/>
              </a:spcAft>
              <a:buClr>
                <a:schemeClr val="dk1"/>
              </a:buClr>
              <a:buSzPts val="1800"/>
              <a:buChar char="•"/>
            </a:pPr>
            <a:r>
              <a:rPr lang="en-US" sz="2600"/>
              <a:t>Other seq-to-seq models</a:t>
            </a:r>
            <a:endParaRPr/>
          </a:p>
          <a:p>
            <a:pPr marL="457200" lvl="0" indent="-342900" algn="l" rtl="0">
              <a:lnSpc>
                <a:spcPct val="90000"/>
              </a:lnSpc>
              <a:spcBef>
                <a:spcPts val="1000"/>
              </a:spcBef>
              <a:spcAft>
                <a:spcPts val="0"/>
              </a:spcAft>
              <a:buClr>
                <a:schemeClr val="dk1"/>
              </a:buClr>
              <a:buSzPts val="1800"/>
              <a:buChar char="•"/>
            </a:pPr>
            <a:r>
              <a:rPr lang="en-US" sz="2600"/>
              <a:t>Transformers</a:t>
            </a:r>
            <a:endParaRPr/>
          </a:p>
        </p:txBody>
      </p:sp>
      <p:sp>
        <p:nvSpPr>
          <p:cNvPr id="200" name="Google Shape;200;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Image Processing</a:t>
            </a:r>
            <a:endParaRPr/>
          </a:p>
        </p:txBody>
      </p:sp>
      <p:sp>
        <p:nvSpPr>
          <p:cNvPr id="201" name="Google Shape;201;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p>
            <a:pPr marL="914400" lvl="1" indent="-342900" algn="l" rtl="0">
              <a:lnSpc>
                <a:spcPct val="90000"/>
              </a:lnSpc>
              <a:spcBef>
                <a:spcPts val="500"/>
              </a:spcBef>
              <a:spcAft>
                <a:spcPts val="0"/>
              </a:spcAft>
              <a:buSzPts val="1800"/>
              <a:buChar char="•"/>
            </a:pPr>
            <a:r>
              <a:rPr lang="en-US" sz="2600"/>
              <a:t>Cleaning Dirty Images</a:t>
            </a:r>
            <a:endParaRPr/>
          </a:p>
          <a:p>
            <a:pPr marL="914400" lvl="1" indent="-342900" algn="l" rtl="0">
              <a:lnSpc>
                <a:spcPct val="90000"/>
              </a:lnSpc>
              <a:spcBef>
                <a:spcPts val="500"/>
              </a:spcBef>
              <a:spcAft>
                <a:spcPts val="0"/>
              </a:spcAft>
              <a:buSzPts val="1800"/>
              <a:buChar char="•"/>
            </a:pPr>
            <a:r>
              <a:rPr lang="en-US" sz="2600"/>
              <a:t>Encoding images with their labels for a training dataset</a:t>
            </a:r>
            <a:endParaRPr/>
          </a:p>
          <a:p>
            <a:pPr marL="914400" lvl="1" indent="-342900" algn="l" rtl="0">
              <a:lnSpc>
                <a:spcPct val="90000"/>
              </a:lnSpc>
              <a:spcBef>
                <a:spcPts val="500"/>
              </a:spcBef>
              <a:spcAft>
                <a:spcPts val="0"/>
              </a:spcAft>
              <a:buSzPts val="1800"/>
              <a:buChar char="•"/>
            </a:pPr>
            <a:r>
              <a:rPr lang="en-US" sz="2600"/>
              <a:t>Transfer Learning</a:t>
            </a:r>
            <a:endParaRPr/>
          </a:p>
          <a:p>
            <a:pPr marL="1371600" lvl="2" indent="-342900" algn="l" rtl="0">
              <a:lnSpc>
                <a:spcPct val="90000"/>
              </a:lnSpc>
              <a:spcBef>
                <a:spcPts val="500"/>
              </a:spcBef>
              <a:spcAft>
                <a:spcPts val="0"/>
              </a:spcAft>
              <a:buSzPts val="1800"/>
              <a:buChar char="•"/>
            </a:pPr>
            <a:r>
              <a:rPr lang="en-US" sz="2200"/>
              <a:t>Resnet152 (152 layers deep)</a:t>
            </a:r>
            <a:endParaRPr/>
          </a:p>
          <a:p>
            <a:pPr marL="1371600" lvl="2" indent="-342900" algn="l" rtl="0">
              <a:lnSpc>
                <a:spcPct val="90000"/>
              </a:lnSpc>
              <a:spcBef>
                <a:spcPts val="500"/>
              </a:spcBef>
              <a:spcAft>
                <a:spcPts val="0"/>
              </a:spcAft>
              <a:buSzPts val="1800"/>
              <a:buChar char="•"/>
            </a:pPr>
            <a:r>
              <a:rPr lang="en-US" sz="2200"/>
              <a:t>Resnet50 (50 layers deep)</a:t>
            </a:r>
            <a:endParaRPr/>
          </a:p>
          <a:p>
            <a:pPr marL="457200" lvl="0" indent="-342900" algn="l" rtl="0">
              <a:lnSpc>
                <a:spcPct val="90000"/>
              </a:lnSpc>
              <a:spcBef>
                <a:spcPts val="1000"/>
              </a:spcBef>
              <a:spcAft>
                <a:spcPts val="0"/>
              </a:spcAft>
              <a:buClr>
                <a:schemeClr val="dk1"/>
              </a:buClr>
              <a:buSzPts val="1800"/>
              <a:buChar char="•"/>
            </a:pPr>
            <a:r>
              <a:rPr lang="en-US"/>
              <a:t>Activation Functions</a:t>
            </a:r>
            <a:endParaRPr/>
          </a:p>
          <a:p>
            <a:pPr marL="457200" lvl="0" indent="-342900" algn="l" rtl="0">
              <a:lnSpc>
                <a:spcPct val="90000"/>
              </a:lnSpc>
              <a:spcBef>
                <a:spcPts val="1000"/>
              </a:spcBef>
              <a:spcAft>
                <a:spcPts val="0"/>
              </a:spcAft>
              <a:buClr>
                <a:schemeClr val="dk1"/>
              </a:buClr>
              <a:buSzPts val="1800"/>
              <a:buChar char="•"/>
            </a:pPr>
            <a:r>
              <a:rPr lang="en-US"/>
              <a:t>Beam Search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9"/>
          <p:cNvSpPr txBox="1">
            <a:spLocks noGrp="1"/>
          </p:cNvSpPr>
          <p:nvPr>
            <p:ph type="title"/>
          </p:nvPr>
        </p:nvSpPr>
        <p:spPr>
          <a:xfrm>
            <a:off x="838200" y="894027"/>
            <a:ext cx="3494362" cy="4782873"/>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SzPts val="1800"/>
              <a:buNone/>
            </a:pPr>
            <a:r>
              <a:rPr lang="en-US"/>
              <a:t>Experimental design: Deep Learning Pipeline</a:t>
            </a:r>
            <a:endParaRPr/>
          </a:p>
        </p:txBody>
      </p:sp>
      <p:sp>
        <p:nvSpPr>
          <p:cNvPr id="207" name="Google Shape;207;p9"/>
          <p:cNvSpPr txBox="1">
            <a:spLocks noGrp="1"/>
          </p:cNvSpPr>
          <p:nvPr>
            <p:ph type="body" idx="1"/>
          </p:nvPr>
        </p:nvSpPr>
        <p:spPr>
          <a:xfrm>
            <a:off x="4976032" y="894027"/>
            <a:ext cx="6377768" cy="4782873"/>
          </a:xfrm>
          <a:prstGeom prst="rect">
            <a:avLst/>
          </a:prstGeom>
          <a:noFill/>
          <a:ln>
            <a:noFill/>
          </a:ln>
        </p:spPr>
        <p:txBody>
          <a:bodyPr spcFirstLastPara="1" wrap="square" lIns="91425" tIns="45700" rIns="91425" bIns="45700" anchor="ctr" anchorCtr="0">
            <a:normAutofit/>
          </a:bodyPr>
          <a:lstStyle/>
          <a:p>
            <a:pPr marL="457200" lvl="0" indent="-342900" algn="l" rtl="0">
              <a:lnSpc>
                <a:spcPct val="90000"/>
              </a:lnSpc>
              <a:spcBef>
                <a:spcPts val="1000"/>
              </a:spcBef>
              <a:spcAft>
                <a:spcPts val="0"/>
              </a:spcAft>
              <a:buClr>
                <a:schemeClr val="dk1"/>
              </a:buClr>
              <a:buSzPts val="1800"/>
              <a:buChar char="•"/>
            </a:pPr>
            <a:r>
              <a:rPr lang="en-US" sz="2200"/>
              <a:t>Process is Image Labeling</a:t>
            </a:r>
            <a:endParaRPr/>
          </a:p>
          <a:p>
            <a:pPr marL="914400" lvl="1" indent="-342900" algn="l" rtl="0">
              <a:lnSpc>
                <a:spcPct val="90000"/>
              </a:lnSpc>
              <a:spcBef>
                <a:spcPts val="500"/>
              </a:spcBef>
              <a:spcAft>
                <a:spcPts val="0"/>
              </a:spcAft>
              <a:buSzPts val="1800"/>
              <a:buChar char="•"/>
            </a:pPr>
            <a:r>
              <a:rPr lang="en-US" sz="2200"/>
              <a:t>Label each of ~2.4 million images with its InChI label (see next slide for an image)</a:t>
            </a:r>
            <a:endParaRPr/>
          </a:p>
          <a:p>
            <a:pPr marL="914400" lvl="1" indent="-228600" algn="l" rtl="0">
              <a:lnSpc>
                <a:spcPct val="90000"/>
              </a:lnSpc>
              <a:spcBef>
                <a:spcPts val="500"/>
              </a:spcBef>
              <a:spcAft>
                <a:spcPts val="0"/>
              </a:spcAft>
              <a:buSzPts val="1800"/>
              <a:buNone/>
            </a:pPr>
            <a:endParaRPr sz="2200"/>
          </a:p>
          <a:p>
            <a:pPr marL="457200" lvl="0" indent="-342900" algn="l" rtl="0">
              <a:lnSpc>
                <a:spcPct val="90000"/>
              </a:lnSpc>
              <a:spcBef>
                <a:spcPts val="1000"/>
              </a:spcBef>
              <a:spcAft>
                <a:spcPts val="0"/>
              </a:spcAft>
              <a:buClr>
                <a:schemeClr val="dk1"/>
              </a:buClr>
              <a:buSzPts val="1800"/>
              <a:buChar char="•"/>
            </a:pPr>
            <a:r>
              <a:rPr lang="en-US" sz="2200"/>
              <a:t>Use a deep learning pipeline</a:t>
            </a:r>
            <a:endParaRPr/>
          </a:p>
          <a:p>
            <a:pPr marL="914400" lvl="1" indent="-342900" algn="l" rtl="0">
              <a:lnSpc>
                <a:spcPct val="90000"/>
              </a:lnSpc>
              <a:spcBef>
                <a:spcPts val="500"/>
              </a:spcBef>
              <a:spcAft>
                <a:spcPts val="0"/>
              </a:spcAft>
              <a:buSzPts val="1800"/>
              <a:buChar char="•"/>
            </a:pPr>
            <a:r>
              <a:rPr lang="en-US" sz="2200"/>
              <a:t>Encoder – Decoder method using vanilla neural nets</a:t>
            </a:r>
            <a:endParaRPr/>
          </a:p>
          <a:p>
            <a:pPr marL="914400" lvl="1" indent="-342900" algn="l" rtl="0">
              <a:lnSpc>
                <a:spcPct val="90000"/>
              </a:lnSpc>
              <a:spcBef>
                <a:spcPts val="500"/>
              </a:spcBef>
              <a:spcAft>
                <a:spcPts val="0"/>
              </a:spcAft>
              <a:buSzPts val="1800"/>
              <a:buChar char="•"/>
            </a:pPr>
            <a:r>
              <a:rPr lang="en-US" sz="2200"/>
              <a:t>Encoder – Resnet50, final child layer removed, and features fed to Decoder</a:t>
            </a:r>
            <a:endParaRPr/>
          </a:p>
          <a:p>
            <a:pPr marL="914400" lvl="1" indent="-342900" algn="l" rtl="0">
              <a:lnSpc>
                <a:spcPct val="90000"/>
              </a:lnSpc>
              <a:spcBef>
                <a:spcPts val="500"/>
              </a:spcBef>
              <a:spcAft>
                <a:spcPts val="0"/>
              </a:spcAft>
              <a:buSzPts val="1800"/>
              <a:buChar char="•"/>
            </a:pPr>
            <a:r>
              <a:rPr lang="en-US" sz="2200"/>
              <a:t>Decoder - LSTM (forward only)</a:t>
            </a:r>
            <a:endParaRPr/>
          </a:p>
          <a:p>
            <a:pPr marL="914400" lvl="1" indent="-228600" algn="l" rtl="0">
              <a:lnSpc>
                <a:spcPct val="90000"/>
              </a:lnSpc>
              <a:spcBef>
                <a:spcPts val="500"/>
              </a:spcBef>
              <a:spcAft>
                <a:spcPts val="0"/>
              </a:spcAft>
              <a:buSzPts val="1800"/>
              <a:buNone/>
            </a:pPr>
            <a:endParaRPr sz="2200"/>
          </a:p>
          <a:p>
            <a:pPr marL="457200" lvl="0" indent="-342900" algn="l" rtl="0">
              <a:lnSpc>
                <a:spcPct val="90000"/>
              </a:lnSpc>
              <a:spcBef>
                <a:spcPts val="1000"/>
              </a:spcBef>
              <a:spcAft>
                <a:spcPts val="0"/>
              </a:spcAft>
              <a:buClr>
                <a:schemeClr val="dk1"/>
              </a:buClr>
              <a:buSzPts val="1800"/>
              <a:buChar char="•"/>
            </a:pPr>
            <a:r>
              <a:rPr lang="en-US" sz="2200"/>
              <a:t>Processes – NLP, Transfer Learning, Natural Language (Caption) Generation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Workflow</a:t>
            </a:r>
            <a:endParaRPr/>
          </a:p>
        </p:txBody>
      </p:sp>
      <p:sp>
        <p:nvSpPr>
          <p:cNvPr id="213" name="Google Shape;213;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Clean all images (labeled and unlabeled)</a:t>
            </a:r>
            <a:endParaRP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endParaRPr>
          </a:p>
          <a:p>
            <a:pPr marL="457200" lvl="0" indent="-342900" algn="l" rtl="0">
              <a:lnSpc>
                <a:spcPct val="90000"/>
              </a:lnSpc>
              <a:spcBef>
                <a:spcPts val="1000"/>
              </a:spcBef>
              <a:spcAft>
                <a:spcPts val="0"/>
              </a:spcAft>
              <a:buClr>
                <a:schemeClr val="dk1"/>
              </a:buClr>
              <a:buSzPts val="1800"/>
              <a:buChar char="•"/>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Split data into training, validation and test sets</a:t>
            </a:r>
            <a:endParaRP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marL="457200" lvl="0" indent="-342900" algn="l" rtl="0">
              <a:lnSpc>
                <a:spcPct val="90000"/>
              </a:lnSpc>
              <a:spcBef>
                <a:spcPts val="1000"/>
              </a:spcBef>
              <a:spcAft>
                <a:spcPts val="0"/>
              </a:spcAft>
              <a:buClr>
                <a:schemeClr val="dk1"/>
              </a:buClr>
              <a:buSzPts val="1800"/>
              <a:buChar char="•"/>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Process all images to create derived dataset</a:t>
            </a:r>
            <a:endParaRP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endParaRPr>
          </a:p>
          <a:p>
            <a:pPr marL="457200" lvl="0" indent="-342900" algn="l" rtl="0">
              <a:lnSpc>
                <a:spcPct val="90000"/>
              </a:lnSpc>
              <a:spcBef>
                <a:spcPts val="1000"/>
              </a:spcBef>
              <a:spcAft>
                <a:spcPts val="0"/>
              </a:spcAft>
              <a:buClr>
                <a:schemeClr val="dk1"/>
              </a:buClr>
              <a:buSzPts val="1800"/>
              <a:buChar char="•"/>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Process all InChI labels into a ‘vocabulary’ for the neural networks</a:t>
            </a:r>
            <a:endParaRP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endParaRPr>
          </a:p>
          <a:p>
            <a:pPr marL="457200" lvl="0" indent="-342900" algn="l" rtl="0">
              <a:lnSpc>
                <a:spcPct val="90000"/>
              </a:lnSpc>
              <a:spcBef>
                <a:spcPts val="1000"/>
              </a:spcBef>
              <a:spcAft>
                <a:spcPts val="0"/>
              </a:spcAft>
              <a:buClr>
                <a:schemeClr val="dk1"/>
              </a:buClr>
              <a:buSzPts val="1800"/>
              <a:buChar char="•"/>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Train the encoder model</a:t>
            </a:r>
            <a:endParaRP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endParaRPr>
          </a:p>
          <a:p>
            <a:pPr marL="457200" lvl="0" indent="-342900" algn="l" rtl="0">
              <a:lnSpc>
                <a:spcPct val="90000"/>
              </a:lnSpc>
              <a:spcBef>
                <a:spcPts val="1000"/>
              </a:spcBef>
              <a:spcAft>
                <a:spcPts val="0"/>
              </a:spcAft>
              <a:buClr>
                <a:schemeClr val="dk1"/>
              </a:buClr>
              <a:buSzPts val="1800"/>
              <a:buChar char="•"/>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Train the decoder model</a:t>
            </a:r>
            <a:endParaRPr>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endParaRPr>
          </a:p>
          <a:p>
            <a:pPr marL="457200" lvl="0" indent="-342900" algn="l" rtl="0">
              <a:lnSpc>
                <a:spcPct val="90000"/>
              </a:lnSpc>
              <a:spcBef>
                <a:spcPts val="1000"/>
              </a:spcBef>
              <a:spcAft>
                <a:spcPts val="0"/>
              </a:spcAft>
              <a:buClr>
                <a:schemeClr val="dk1"/>
              </a:buClr>
              <a:buSzPts val="1800"/>
              <a:buChar char="•"/>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Save the model for later inference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61"/>
          <p:cNvSpPr txBox="1">
            <a:spLocks noGrp="1"/>
          </p:cNvSpPr>
          <p:nvPr>
            <p:ph type="title"/>
          </p:nvPr>
        </p:nvSpPr>
        <p:spPr>
          <a:xfrm>
            <a:off x="838200" y="552741"/>
            <a:ext cx="8898467" cy="16907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000"/>
              <a:t>Workflow: Final Process Flow</a:t>
            </a:r>
            <a:endParaRPr sz="4000">
              <a:latin typeface="Arial"/>
              <a:ea typeface="Arial"/>
              <a:cs typeface="Arial"/>
              <a:sym typeface="Arial"/>
            </a:endParaRPr>
          </a:p>
        </p:txBody>
      </p:sp>
      <p:sp>
        <p:nvSpPr>
          <p:cNvPr id="219" name="Google Shape;219;p61"/>
          <p:cNvSpPr/>
          <p:nvPr/>
        </p:nvSpPr>
        <p:spPr>
          <a:xfrm>
            <a:off x="4842932" y="2438399"/>
            <a:ext cx="16548899" cy="45719"/>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20" name="Google Shape;220;p61" descr="Diagram&#10;&#10;Description automatically generated"/>
          <p:cNvPicPr preferRelativeResize="0"/>
          <p:nvPr/>
        </p:nvPicPr>
        <p:blipFill rotWithShape="1">
          <a:blip r:embed="rId3">
            <a:alphaModFix/>
          </a:blip>
          <a:srcRect/>
          <a:stretch/>
        </p:blipFill>
        <p:spPr>
          <a:xfrm>
            <a:off x="464112" y="2573865"/>
            <a:ext cx="11124162" cy="24553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Workflow</a:t>
            </a:r>
            <a:endParaRPr/>
          </a:p>
        </p:txBody>
      </p:sp>
      <p:sp>
        <p:nvSpPr>
          <p:cNvPr id="227" name="Google Shape;227;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Encoder</a:t>
            </a:r>
            <a:endParaRPr/>
          </a:p>
          <a:p>
            <a:pPr marL="914400" lvl="1" indent="-342900" algn="l" rtl="0">
              <a:lnSpc>
                <a:spcPct val="90000"/>
              </a:lnSpc>
              <a:spcBef>
                <a:spcPts val="500"/>
              </a:spcBef>
              <a:spcAft>
                <a:spcPts val="0"/>
              </a:spcAft>
              <a:buSzPts val="1800"/>
              <a:buChar char="•"/>
            </a:pPr>
            <a:r>
              <a:rPr lang="en-US"/>
              <a:t>Transfer learning</a:t>
            </a:r>
            <a:endParaRPr/>
          </a:p>
          <a:p>
            <a:pPr marL="914400" lvl="1" indent="-342900" algn="l" rtl="0">
              <a:lnSpc>
                <a:spcPct val="90000"/>
              </a:lnSpc>
              <a:spcBef>
                <a:spcPts val="500"/>
              </a:spcBef>
              <a:spcAft>
                <a:spcPts val="0"/>
              </a:spcAft>
              <a:buSzPts val="1800"/>
              <a:buChar char="•"/>
            </a:pPr>
            <a:r>
              <a:rPr lang="en-US"/>
              <a:t>Resnet50</a:t>
            </a:r>
            <a:endParaRPr/>
          </a:p>
          <a:p>
            <a:pPr marL="914400" lvl="1" indent="-342900" algn="l" rtl="0">
              <a:lnSpc>
                <a:spcPct val="90000"/>
              </a:lnSpc>
              <a:spcBef>
                <a:spcPts val="500"/>
              </a:spcBef>
              <a:spcAft>
                <a:spcPts val="0"/>
              </a:spcAft>
              <a:buSzPts val="1800"/>
              <a:buChar char="•"/>
            </a:pPr>
            <a:r>
              <a:rPr lang="en-US"/>
              <a:t>Use weights as output to LSTM</a:t>
            </a:r>
            <a:endParaRPr/>
          </a:p>
          <a:p>
            <a:pPr marL="914400" lvl="1" indent="-228600" algn="l" rtl="0">
              <a:lnSpc>
                <a:spcPct val="90000"/>
              </a:lnSpc>
              <a:spcBef>
                <a:spcPts val="500"/>
              </a:spcBef>
              <a:spcAft>
                <a:spcPts val="0"/>
              </a:spcAft>
              <a:buSzPts val="1800"/>
              <a:buNone/>
            </a:pPr>
            <a:endParaRPr/>
          </a:p>
          <a:p>
            <a:pPr marL="457200" lvl="0" indent="-342900" algn="l" rtl="0">
              <a:lnSpc>
                <a:spcPct val="90000"/>
              </a:lnSpc>
              <a:spcBef>
                <a:spcPts val="1000"/>
              </a:spcBef>
              <a:spcAft>
                <a:spcPts val="0"/>
              </a:spcAft>
              <a:buClr>
                <a:schemeClr val="dk1"/>
              </a:buClr>
              <a:buSzPts val="1800"/>
              <a:buChar char="•"/>
            </a:pPr>
            <a:r>
              <a:rPr lang="en-US"/>
              <a:t>Decoder</a:t>
            </a:r>
            <a:endParaRPr/>
          </a:p>
          <a:p>
            <a:pPr marL="914400" lvl="1" indent="-342900" algn="l" rtl="0">
              <a:lnSpc>
                <a:spcPct val="90000"/>
              </a:lnSpc>
              <a:spcBef>
                <a:spcPts val="500"/>
              </a:spcBef>
              <a:spcAft>
                <a:spcPts val="0"/>
              </a:spcAft>
              <a:buSzPts val="1800"/>
              <a:buChar char="•"/>
            </a:pPr>
            <a:r>
              <a:rPr lang="en-US"/>
              <a:t>LSTM model intakes weights from the Encoder</a:t>
            </a:r>
            <a:endParaRPr/>
          </a:p>
          <a:p>
            <a:pPr marL="914400" lvl="1" indent="-228600" algn="l" rtl="0">
              <a:lnSpc>
                <a:spcPct val="90000"/>
              </a:lnSpc>
              <a:spcBef>
                <a:spcPts val="500"/>
              </a:spcBef>
              <a:spcAft>
                <a:spcPts val="0"/>
              </a:spcAft>
              <a:buSzPts val="18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2"/>
          <p:cNvSpPr txBox="1"/>
          <p:nvPr/>
        </p:nvSpPr>
        <p:spPr>
          <a:xfrm>
            <a:off x="1285103" y="2088292"/>
            <a:ext cx="979890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The science behind the techniques we used…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SzPts val="1100"/>
              <a:buNone/>
            </a:pPr>
            <a:r>
              <a:rPr lang="en-US" sz="3200" b="1">
                <a:solidFill>
                  <a:schemeClr val="accent1"/>
                </a:solidFill>
                <a:latin typeface="Lato"/>
                <a:ea typeface="Lato"/>
                <a:cs typeface="Lato"/>
                <a:sym typeface="Lato"/>
              </a:rPr>
              <a:t>Field Data Science Practice</a:t>
            </a:r>
            <a:endParaRPr/>
          </a:p>
        </p:txBody>
      </p:sp>
      <p:sp>
        <p:nvSpPr>
          <p:cNvPr id="125" name="Google Shape;125;p2"/>
          <p:cNvSpPr txBox="1">
            <a:spLocks noGrp="1"/>
          </p:cNvSpPr>
          <p:nvPr>
            <p:ph type="body" idx="1"/>
          </p:nvPr>
        </p:nvSpPr>
        <p:spPr>
          <a:xfrm>
            <a:off x="838200" y="1534510"/>
            <a:ext cx="10515600" cy="4642453"/>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120000"/>
              </a:lnSpc>
              <a:spcBef>
                <a:spcPts val="1000"/>
              </a:spcBef>
              <a:spcAft>
                <a:spcPts val="0"/>
              </a:spcAft>
              <a:buSzPct val="108107"/>
              <a:buChar char="•"/>
            </a:pPr>
            <a:r>
              <a:rPr lang="en-US" sz="1800"/>
              <a:t>Assists at all phases of the project</a:t>
            </a:r>
            <a:endParaRPr/>
          </a:p>
          <a:p>
            <a:pPr marL="914400" lvl="1" indent="-342900" algn="l" rtl="0">
              <a:lnSpc>
                <a:spcPct val="120000"/>
              </a:lnSpc>
              <a:spcBef>
                <a:spcPts val="1100"/>
              </a:spcBef>
              <a:spcAft>
                <a:spcPts val="0"/>
              </a:spcAft>
              <a:buSzPct val="121621"/>
              <a:buChar char="•"/>
            </a:pPr>
            <a:r>
              <a:rPr lang="en-US" sz="1600"/>
              <a:t>Ideation</a:t>
            </a:r>
            <a:endParaRPr/>
          </a:p>
          <a:p>
            <a:pPr marL="914400" lvl="1" indent="-342900" algn="l" rtl="0">
              <a:lnSpc>
                <a:spcPct val="120000"/>
              </a:lnSpc>
              <a:spcBef>
                <a:spcPts val="1100"/>
              </a:spcBef>
              <a:spcAft>
                <a:spcPts val="0"/>
              </a:spcAft>
              <a:buSzPct val="121621"/>
              <a:buChar char="•"/>
            </a:pPr>
            <a:r>
              <a:rPr lang="en-US" sz="1600"/>
              <a:t>Research and development</a:t>
            </a:r>
            <a:endParaRPr/>
          </a:p>
          <a:p>
            <a:pPr marL="914400" lvl="1" indent="-342900" algn="l" rtl="0">
              <a:lnSpc>
                <a:spcPct val="120000"/>
              </a:lnSpc>
              <a:spcBef>
                <a:spcPts val="1100"/>
              </a:spcBef>
              <a:spcAft>
                <a:spcPts val="0"/>
              </a:spcAft>
              <a:buSzPct val="121621"/>
              <a:buChar char="•"/>
            </a:pPr>
            <a:r>
              <a:rPr lang="en-US" sz="1600"/>
              <a:t>Execution</a:t>
            </a:r>
            <a:endParaRPr/>
          </a:p>
          <a:p>
            <a:pPr marL="457200" lvl="0" indent="-342900" algn="l" rtl="0">
              <a:lnSpc>
                <a:spcPct val="120000"/>
              </a:lnSpc>
              <a:spcBef>
                <a:spcPts val="1600"/>
              </a:spcBef>
              <a:spcAft>
                <a:spcPts val="0"/>
              </a:spcAft>
              <a:buSzPct val="108107"/>
              <a:buChar char="•"/>
            </a:pPr>
            <a:r>
              <a:rPr lang="en-US" sz="1800"/>
              <a:t>Expert data scientists and field engineers help you leverage Domino for success</a:t>
            </a:r>
            <a:endParaRPr/>
          </a:p>
          <a:p>
            <a:pPr marL="914400" lvl="1" indent="-342900" algn="l" rtl="0">
              <a:lnSpc>
                <a:spcPct val="120000"/>
              </a:lnSpc>
              <a:spcBef>
                <a:spcPts val="1100"/>
              </a:spcBef>
              <a:spcAft>
                <a:spcPts val="0"/>
              </a:spcAft>
              <a:buSzPct val="121621"/>
              <a:buChar char="•"/>
            </a:pPr>
            <a:r>
              <a:rPr lang="en-US" sz="1600"/>
              <a:t>Dedicated team of field data scientists and data engineers focus on your success</a:t>
            </a:r>
            <a:endParaRPr/>
          </a:p>
          <a:p>
            <a:pPr marL="457200" lvl="0" indent="-342900" algn="l" rtl="0">
              <a:lnSpc>
                <a:spcPct val="120000"/>
              </a:lnSpc>
              <a:spcBef>
                <a:spcPts val="1600"/>
              </a:spcBef>
              <a:spcAft>
                <a:spcPts val="0"/>
              </a:spcAft>
              <a:buSzPct val="108107"/>
              <a:buChar char="•"/>
            </a:pPr>
            <a:r>
              <a:rPr lang="en-US" sz="1800"/>
              <a:t>We provide consultation services:</a:t>
            </a:r>
            <a:endParaRPr/>
          </a:p>
          <a:p>
            <a:pPr marL="914400" lvl="1" indent="-342900" algn="l" rtl="0">
              <a:lnSpc>
                <a:spcPct val="120000"/>
              </a:lnSpc>
              <a:spcBef>
                <a:spcPts val="1100"/>
              </a:spcBef>
              <a:spcAft>
                <a:spcPts val="0"/>
              </a:spcAft>
              <a:buSzPct val="121621"/>
              <a:buChar char="•"/>
            </a:pPr>
            <a:r>
              <a:rPr lang="en-US" sz="1600"/>
              <a:t>Best practices for data science on Domino</a:t>
            </a:r>
            <a:endParaRPr/>
          </a:p>
          <a:p>
            <a:pPr marL="914400" lvl="1" indent="-342900" algn="l" rtl="0">
              <a:lnSpc>
                <a:spcPct val="120000"/>
              </a:lnSpc>
              <a:spcBef>
                <a:spcPts val="1100"/>
              </a:spcBef>
              <a:spcAft>
                <a:spcPts val="0"/>
              </a:spcAft>
              <a:buSzPct val="121621"/>
              <a:buChar char="•"/>
            </a:pPr>
            <a:r>
              <a:rPr lang="en-US" sz="1600"/>
              <a:t>Developing Proof of Concepts and Minimum Viable Products</a:t>
            </a:r>
            <a:endParaRPr/>
          </a:p>
          <a:p>
            <a:pPr marL="914400" lvl="1" indent="-342900" algn="l" rtl="0">
              <a:lnSpc>
                <a:spcPct val="120000"/>
              </a:lnSpc>
              <a:spcBef>
                <a:spcPts val="1100"/>
              </a:spcBef>
              <a:spcAft>
                <a:spcPts val="0"/>
              </a:spcAft>
              <a:buSzPct val="121621"/>
              <a:buChar char="•"/>
            </a:pPr>
            <a:r>
              <a:rPr lang="en-US" sz="1600"/>
              <a:t>Execution of complex projects to solve business problems</a:t>
            </a:r>
            <a:endParaRPr/>
          </a:p>
          <a:p>
            <a:pPr marL="914400" lvl="1" indent="-342900" algn="l" rtl="0">
              <a:lnSpc>
                <a:spcPct val="120000"/>
              </a:lnSpc>
              <a:spcBef>
                <a:spcPts val="1100"/>
              </a:spcBef>
              <a:spcAft>
                <a:spcPts val="600"/>
              </a:spcAft>
              <a:buSzPct val="121621"/>
              <a:buChar char="•"/>
            </a:pPr>
            <a:r>
              <a:rPr lang="en-US" sz="1600"/>
              <a:t>Knowledge transfer upon project completion</a:t>
            </a:r>
            <a:endParaRPr/>
          </a:p>
        </p:txBody>
      </p:sp>
      <p:pic>
        <p:nvPicPr>
          <p:cNvPr id="126" name="Google Shape;126;p2"/>
          <p:cNvPicPr preferRelativeResize="0"/>
          <p:nvPr/>
        </p:nvPicPr>
        <p:blipFill rotWithShape="1">
          <a:blip r:embed="rId3">
            <a:alphaModFix/>
          </a:blip>
          <a:srcRect/>
          <a:stretch/>
        </p:blipFill>
        <p:spPr>
          <a:xfrm>
            <a:off x="9928325" y="3916176"/>
            <a:ext cx="1830600" cy="1830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0"/>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57142"/>
              <a:buNone/>
            </a:pPr>
            <a:r>
              <a:rPr lang="en-US" b="1">
                <a:solidFill>
                  <a:schemeClr val="accent1"/>
                </a:solidFill>
              </a:rPr>
              <a:t>Neural Network Basics – Architecture</a:t>
            </a:r>
            <a:r>
              <a:rPr lang="en-US">
                <a:solidFill>
                  <a:schemeClr val="accent1"/>
                </a:solidFill>
              </a:rPr>
              <a:t> </a:t>
            </a:r>
            <a:br>
              <a:rPr lang="en-US">
                <a:solidFill>
                  <a:schemeClr val="accent1"/>
                </a:solidFill>
              </a:rPr>
            </a:br>
            <a:endParaRPr>
              <a:solidFill>
                <a:schemeClr val="accent1"/>
              </a:solidFill>
            </a:endParaRPr>
          </a:p>
        </p:txBody>
      </p:sp>
      <p:grpSp>
        <p:nvGrpSpPr>
          <p:cNvPr id="238" name="Google Shape;238;p20"/>
          <p:cNvGrpSpPr/>
          <p:nvPr/>
        </p:nvGrpSpPr>
        <p:grpSpPr>
          <a:xfrm>
            <a:off x="581025" y="2232404"/>
            <a:ext cx="11029950" cy="3784082"/>
            <a:chOff x="0" y="51179"/>
            <a:chExt cx="11029950" cy="3784082"/>
          </a:xfrm>
        </p:grpSpPr>
        <p:sp>
          <p:nvSpPr>
            <p:cNvPr id="239" name="Google Shape;239;p20"/>
            <p:cNvSpPr/>
            <p:nvPr/>
          </p:nvSpPr>
          <p:spPr>
            <a:xfrm>
              <a:off x="0" y="257819"/>
              <a:ext cx="11029950" cy="1234800"/>
            </a:xfrm>
            <a:prstGeom prst="rect">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0"/>
            <p:cNvSpPr txBox="1"/>
            <p:nvPr/>
          </p:nvSpPr>
          <p:spPr>
            <a:xfrm>
              <a:off x="0" y="257819"/>
              <a:ext cx="11029950" cy="1234800"/>
            </a:xfrm>
            <a:prstGeom prst="rect">
              <a:avLst/>
            </a:prstGeom>
            <a:noFill/>
            <a:ln>
              <a:noFill/>
            </a:ln>
          </p:spPr>
          <p:txBody>
            <a:bodyPr spcFirstLastPara="1" wrap="square" lIns="856025" tIns="291575" rIns="856025" bIns="9955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Neurons and Layers </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Neuron Types</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Activation Functions </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Logic Gates</a:t>
              </a:r>
              <a:endParaRPr sz="1400" b="0" i="0" u="none" strike="noStrike" cap="none">
                <a:solidFill>
                  <a:srgbClr val="000000"/>
                </a:solidFill>
                <a:latin typeface="Arial"/>
                <a:ea typeface="Arial"/>
                <a:cs typeface="Arial"/>
                <a:sym typeface="Arial"/>
              </a:endParaRPr>
            </a:p>
          </p:txBody>
        </p:sp>
        <p:sp>
          <p:nvSpPr>
            <p:cNvPr id="241" name="Google Shape;241;p20"/>
            <p:cNvSpPr/>
            <p:nvPr/>
          </p:nvSpPr>
          <p:spPr>
            <a:xfrm>
              <a:off x="551497" y="51179"/>
              <a:ext cx="7720965" cy="41328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0"/>
            <p:cNvSpPr txBox="1"/>
            <p:nvPr/>
          </p:nvSpPr>
          <p:spPr>
            <a:xfrm>
              <a:off x="571672" y="71354"/>
              <a:ext cx="7680615" cy="372930"/>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Basic components</a:t>
              </a:r>
              <a:endParaRPr sz="1400" b="0" i="0" u="none" strike="noStrike" cap="none">
                <a:solidFill>
                  <a:srgbClr val="000000"/>
                </a:solidFill>
                <a:latin typeface="Arial"/>
                <a:ea typeface="Arial"/>
                <a:cs typeface="Arial"/>
                <a:sym typeface="Arial"/>
              </a:endParaRPr>
            </a:p>
          </p:txBody>
        </p:sp>
        <p:sp>
          <p:nvSpPr>
            <p:cNvPr id="243" name="Google Shape;243;p20"/>
            <p:cNvSpPr/>
            <p:nvPr/>
          </p:nvSpPr>
          <p:spPr>
            <a:xfrm>
              <a:off x="0" y="1774858"/>
              <a:ext cx="11029950" cy="2060403"/>
            </a:xfrm>
            <a:prstGeom prst="rect">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0"/>
            <p:cNvSpPr txBox="1"/>
            <p:nvPr/>
          </p:nvSpPr>
          <p:spPr>
            <a:xfrm>
              <a:off x="0" y="1774859"/>
              <a:ext cx="11029950" cy="1689342"/>
            </a:xfrm>
            <a:prstGeom prst="rect">
              <a:avLst/>
            </a:prstGeom>
            <a:noFill/>
            <a:ln>
              <a:noFill/>
            </a:ln>
          </p:spPr>
          <p:txBody>
            <a:bodyPr spcFirstLastPara="1" wrap="square" lIns="856025" tIns="291575" rIns="856025" bIns="9955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Weights and Bias</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Input Patterning</a:t>
              </a:r>
              <a:endParaRPr sz="1400" b="0" i="0" u="none" strike="noStrike" cap="none">
                <a:solidFill>
                  <a:srgbClr val="000000"/>
                </a:solidFill>
                <a:latin typeface="Arial"/>
                <a:ea typeface="Arial"/>
                <a:cs typeface="Arial"/>
                <a:sym typeface="Arial"/>
              </a:endParaRPr>
            </a:p>
            <a:p>
              <a:pPr marL="228600" marR="0" lvl="2"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Consists of an input layer and a layer that patterns the data to enter the neural network, i.e. acceptable to each neuron</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Output Patterning</a:t>
              </a:r>
              <a:endParaRPr sz="1400" b="0" i="0" u="none" strike="noStrike" cap="none">
                <a:solidFill>
                  <a:srgbClr val="000000"/>
                </a:solidFill>
                <a:latin typeface="Arial"/>
                <a:ea typeface="Arial"/>
                <a:cs typeface="Arial"/>
                <a:sym typeface="Arial"/>
              </a:endParaRPr>
            </a:p>
            <a:p>
              <a:pPr marL="228600" marR="0" lvl="2"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Converts the output data to a pattern a classifier can use</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Classifier</a:t>
              </a:r>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Distributed Data Parallel</a:t>
              </a:r>
              <a:endParaRPr sz="1400" b="0" i="0" u="none" strike="noStrike" cap="none">
                <a:solidFill>
                  <a:srgbClr val="000000"/>
                </a:solidFill>
                <a:latin typeface="Arial"/>
                <a:ea typeface="Arial"/>
                <a:cs typeface="Arial"/>
                <a:sym typeface="Arial"/>
              </a:endParaRPr>
            </a:p>
          </p:txBody>
        </p:sp>
        <p:sp>
          <p:nvSpPr>
            <p:cNvPr id="245" name="Google Shape;245;p20"/>
            <p:cNvSpPr/>
            <p:nvPr/>
          </p:nvSpPr>
          <p:spPr>
            <a:xfrm>
              <a:off x="551497" y="1568219"/>
              <a:ext cx="7720965" cy="41328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0"/>
            <p:cNvSpPr txBox="1"/>
            <p:nvPr/>
          </p:nvSpPr>
          <p:spPr>
            <a:xfrm>
              <a:off x="571672" y="1588394"/>
              <a:ext cx="7680615" cy="372930"/>
            </a:xfrm>
            <a:prstGeom prst="rect">
              <a:avLst/>
            </a:prstGeom>
            <a:noFill/>
            <a:ln>
              <a:noFill/>
            </a:ln>
          </p:spPr>
          <p:txBody>
            <a:bodyPr spcFirstLastPara="1" wrap="square" lIns="291825" tIns="0" rIns="291825" bIns="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Other Important Components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Calibri"/>
              <a:buNone/>
            </a:pPr>
            <a:r>
              <a:rPr lang="en-US" sz="3200" b="1">
                <a:solidFill>
                  <a:schemeClr val="accent1"/>
                </a:solidFill>
                <a:latin typeface="Lato"/>
                <a:ea typeface="Lato"/>
                <a:cs typeface="Lato"/>
                <a:sym typeface="Lato"/>
              </a:rPr>
              <a:t>Transfer Learning Using CNN</a:t>
            </a:r>
            <a:endParaRPr/>
          </a:p>
        </p:txBody>
      </p:sp>
      <p:pic>
        <p:nvPicPr>
          <p:cNvPr id="252" name="Google Shape;252;p21" descr="Blue digital binary data on a screen"/>
          <p:cNvPicPr preferRelativeResize="0">
            <a:picLocks noGrp="1"/>
          </p:cNvPicPr>
          <p:nvPr>
            <p:ph type="pic" idx="2"/>
          </p:nvPr>
        </p:nvPicPr>
        <p:blipFill rotWithShape="1">
          <a:blip r:embed="rId3">
            <a:alphaModFix/>
          </a:blip>
          <a:srcRect l="14380" r="14380"/>
          <a:stretch/>
        </p:blipFill>
        <p:spPr>
          <a:xfrm>
            <a:off x="5183188" y="987425"/>
            <a:ext cx="6172200" cy="4873625"/>
          </a:xfrm>
          <a:prstGeom prst="rect">
            <a:avLst/>
          </a:prstGeom>
          <a:noFill/>
          <a:ln>
            <a:noFill/>
          </a:ln>
        </p:spPr>
      </p:pic>
      <p:sp>
        <p:nvSpPr>
          <p:cNvPr id="253" name="Google Shape;253;p2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514350" lvl="0" indent="-285750" algn="l" rtl="0">
              <a:lnSpc>
                <a:spcPct val="90000"/>
              </a:lnSpc>
              <a:spcBef>
                <a:spcPts val="1000"/>
              </a:spcBef>
              <a:spcAft>
                <a:spcPts val="0"/>
              </a:spcAft>
              <a:buSzPts val="1600"/>
              <a:buFont typeface="Arial"/>
              <a:buChar char="•"/>
            </a:pPr>
            <a:r>
              <a:rPr lang="en-US" sz="1800"/>
              <a:t>The improvement of in new learning by transferring old learning to a new task</a:t>
            </a:r>
            <a:endParaRPr/>
          </a:p>
          <a:p>
            <a:pPr marL="514350" lvl="0" indent="-285750" algn="l" rtl="0">
              <a:lnSpc>
                <a:spcPct val="90000"/>
              </a:lnSpc>
              <a:spcBef>
                <a:spcPts val="1000"/>
              </a:spcBef>
              <a:spcAft>
                <a:spcPts val="0"/>
              </a:spcAft>
              <a:buSzPts val="1600"/>
              <a:buFont typeface="Arial"/>
              <a:buChar char="•"/>
            </a:pPr>
            <a:r>
              <a:rPr lang="en-US" sz="1800"/>
              <a:t>In terms of image analysis, it is used commonly to train computers to:</a:t>
            </a:r>
            <a:endParaRPr/>
          </a:p>
          <a:p>
            <a:pPr marL="971550" lvl="1" indent="-285750" algn="l" rtl="0">
              <a:lnSpc>
                <a:spcPct val="90000"/>
              </a:lnSpc>
              <a:spcBef>
                <a:spcPts val="500"/>
              </a:spcBef>
              <a:spcAft>
                <a:spcPts val="0"/>
              </a:spcAft>
              <a:buSzPts val="1400"/>
              <a:buFont typeface="Arial"/>
              <a:buChar char="•"/>
            </a:pPr>
            <a:r>
              <a:rPr lang="en-US" sz="1600"/>
              <a:t>Label images with whole sentence captions</a:t>
            </a:r>
            <a:endParaRPr/>
          </a:p>
          <a:p>
            <a:pPr marL="971550" lvl="1" indent="-285750" algn="l" rtl="0">
              <a:lnSpc>
                <a:spcPct val="90000"/>
              </a:lnSpc>
              <a:spcBef>
                <a:spcPts val="500"/>
              </a:spcBef>
              <a:spcAft>
                <a:spcPts val="0"/>
              </a:spcAft>
              <a:buSzPts val="1400"/>
              <a:buFont typeface="Arial"/>
              <a:buChar char="•"/>
            </a:pPr>
            <a:r>
              <a:rPr lang="en-US" sz="1600"/>
              <a:t>Pair images based on similarity</a:t>
            </a:r>
            <a:endParaRPr/>
          </a:p>
          <a:p>
            <a:pPr marL="971550" lvl="1" indent="-285750" algn="l" rtl="0">
              <a:lnSpc>
                <a:spcPct val="90000"/>
              </a:lnSpc>
              <a:spcBef>
                <a:spcPts val="500"/>
              </a:spcBef>
              <a:spcAft>
                <a:spcPts val="0"/>
              </a:spcAft>
              <a:buSzPts val="1400"/>
              <a:buFont typeface="Arial"/>
              <a:buChar char="•"/>
            </a:pPr>
            <a:r>
              <a:rPr lang="en-US" sz="1600"/>
              <a:t>Visually recognize objects within images</a:t>
            </a:r>
            <a:endParaRPr/>
          </a:p>
          <a:p>
            <a:pPr marL="971550" lvl="1" indent="-285750" algn="l" rtl="0">
              <a:lnSpc>
                <a:spcPct val="90000"/>
              </a:lnSpc>
              <a:spcBef>
                <a:spcPts val="500"/>
              </a:spcBef>
              <a:spcAft>
                <a:spcPts val="0"/>
              </a:spcAft>
              <a:buSzPts val="1400"/>
              <a:buFont typeface="Arial"/>
              <a:buChar char="•"/>
            </a:pPr>
            <a:r>
              <a:rPr lang="en-US" sz="1600"/>
              <a:t>Others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Calibri"/>
              <a:buNone/>
            </a:pPr>
            <a:r>
              <a:rPr lang="en-US"/>
              <a:t>Generic Layers in a NN</a:t>
            </a:r>
            <a:endParaRPr/>
          </a:p>
        </p:txBody>
      </p:sp>
      <p:sp>
        <p:nvSpPr>
          <p:cNvPr id="259" name="Google Shape;259;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514350" lvl="0" indent="-285750" algn="l" rtl="0">
              <a:lnSpc>
                <a:spcPct val="90000"/>
              </a:lnSpc>
              <a:spcBef>
                <a:spcPts val="1000"/>
              </a:spcBef>
              <a:spcAft>
                <a:spcPts val="0"/>
              </a:spcAft>
              <a:buSzPts val="1600"/>
              <a:buFont typeface="Arial"/>
              <a:buChar char="•"/>
            </a:pPr>
            <a:r>
              <a:rPr lang="en-US" sz="2400"/>
              <a:t>Neural networks have a generic set of components</a:t>
            </a:r>
            <a:endParaRPr/>
          </a:p>
          <a:p>
            <a:pPr marL="514350" lvl="0" indent="-285750" algn="l" rtl="0">
              <a:lnSpc>
                <a:spcPct val="90000"/>
              </a:lnSpc>
              <a:spcBef>
                <a:spcPts val="1000"/>
              </a:spcBef>
              <a:spcAft>
                <a:spcPts val="0"/>
              </a:spcAft>
              <a:buSzPts val="1600"/>
              <a:buFont typeface="Arial"/>
              <a:buChar char="•"/>
            </a:pPr>
            <a:r>
              <a:rPr lang="en-US" sz="2400"/>
              <a:t>The illustration gives the basic neural network components</a:t>
            </a:r>
            <a:endParaRPr/>
          </a:p>
          <a:p>
            <a:pPr marL="514350" lvl="0" indent="-285750" algn="l" rtl="0">
              <a:lnSpc>
                <a:spcPct val="90000"/>
              </a:lnSpc>
              <a:spcBef>
                <a:spcPts val="1000"/>
              </a:spcBef>
              <a:spcAft>
                <a:spcPts val="0"/>
              </a:spcAft>
              <a:buSzPts val="1600"/>
              <a:buFont typeface="Arial"/>
              <a:buChar char="•"/>
            </a:pPr>
            <a:r>
              <a:rPr lang="en-US" sz="2400"/>
              <a:t>This pattern varies widely depending on the type of neural network</a:t>
            </a:r>
            <a:endParaRPr/>
          </a:p>
        </p:txBody>
      </p:sp>
      <p:pic>
        <p:nvPicPr>
          <p:cNvPr id="260" name="Google Shape;260;p22"/>
          <p:cNvPicPr preferRelativeResize="0">
            <a:picLocks noGrp="1"/>
          </p:cNvPicPr>
          <p:nvPr>
            <p:ph type="pic" idx="2"/>
          </p:nvPr>
        </p:nvPicPr>
        <p:blipFill rotWithShape="1">
          <a:blip r:embed="rId3">
            <a:alphaModFix/>
          </a:blip>
          <a:srcRect t="-525" b="-705"/>
          <a:stretch/>
        </p:blipFill>
        <p:spPr>
          <a:xfrm>
            <a:off x="6333067" y="287866"/>
            <a:ext cx="4326998" cy="59774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3" descr="Diagram&#10;&#10;Description automatically generated"/>
          <p:cNvPicPr preferRelativeResize="0">
            <a:picLocks noGrp="1"/>
          </p:cNvPicPr>
          <p:nvPr>
            <p:ph type="body" idx="1"/>
          </p:nvPr>
        </p:nvPicPr>
        <p:blipFill rotWithShape="1">
          <a:blip r:embed="rId3">
            <a:alphaModFix/>
          </a:blip>
          <a:srcRect/>
          <a:stretch/>
        </p:blipFill>
        <p:spPr>
          <a:xfrm>
            <a:off x="931166" y="1485704"/>
            <a:ext cx="6518800" cy="4180723"/>
          </a:xfrm>
          <a:prstGeom prst="rect">
            <a:avLst/>
          </a:prstGeom>
          <a:noFill/>
          <a:ln>
            <a:noFill/>
          </a:ln>
        </p:spPr>
      </p:pic>
      <p:sp>
        <p:nvSpPr>
          <p:cNvPr id="266" name="Google Shape;266;p23"/>
          <p:cNvSpPr txBox="1">
            <a:spLocks noGrp="1"/>
          </p:cNvSpPr>
          <p:nvPr>
            <p:ph type="title"/>
          </p:nvPr>
        </p:nvSpPr>
        <p:spPr>
          <a:xfrm>
            <a:off x="8296275" y="1419225"/>
            <a:ext cx="3081576" cy="208586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800"/>
              <a:buNone/>
            </a:pPr>
            <a:r>
              <a:rPr lang="en-US" sz="3100">
                <a:solidFill>
                  <a:schemeClr val="accent1"/>
                </a:solidFill>
              </a:rPr>
              <a:t>Closer Look at A Single Layer Feed Forward Architecture</a:t>
            </a:r>
            <a:endParaRPr/>
          </a:p>
        </p:txBody>
      </p:sp>
      <p:sp>
        <p:nvSpPr>
          <p:cNvPr id="267" name="Google Shape;267;p23"/>
          <p:cNvSpPr txBox="1"/>
          <p:nvPr/>
        </p:nvSpPr>
        <p:spPr>
          <a:xfrm rot="-5400000">
            <a:off x="-90383" y="3391399"/>
            <a:ext cx="253168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Input Patterning</a:t>
            </a:r>
            <a:endParaRPr sz="1400" b="0" i="0" u="none" strike="noStrike" cap="none">
              <a:solidFill>
                <a:srgbClr val="000000"/>
              </a:solidFill>
              <a:latin typeface="Arial"/>
              <a:ea typeface="Arial"/>
              <a:cs typeface="Arial"/>
              <a:sym typeface="Arial"/>
            </a:endParaRPr>
          </a:p>
        </p:txBody>
      </p:sp>
      <p:sp>
        <p:nvSpPr>
          <p:cNvPr id="268" name="Google Shape;268;p23"/>
          <p:cNvSpPr txBox="1"/>
          <p:nvPr/>
        </p:nvSpPr>
        <p:spPr>
          <a:xfrm rot="770058">
            <a:off x="2644952" y="4553500"/>
            <a:ext cx="10287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Weights</a:t>
            </a:r>
            <a:endParaRPr sz="1400" b="0" i="0" u="none" strike="noStrike" cap="none">
              <a:solidFill>
                <a:srgbClr val="000000"/>
              </a:solidFill>
              <a:latin typeface="Arial"/>
              <a:ea typeface="Arial"/>
              <a:cs typeface="Arial"/>
              <a:sym typeface="Arial"/>
            </a:endParaRPr>
          </a:p>
        </p:txBody>
      </p:sp>
      <p:sp>
        <p:nvSpPr>
          <p:cNvPr id="269" name="Google Shape;269;p23"/>
          <p:cNvSpPr txBox="1"/>
          <p:nvPr/>
        </p:nvSpPr>
        <p:spPr>
          <a:xfrm>
            <a:off x="4127527" y="4792923"/>
            <a:ext cx="55175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Bias</a:t>
            </a:r>
            <a:endParaRPr sz="1400" b="0" i="0" u="none" strike="noStrike" cap="none">
              <a:solidFill>
                <a:srgbClr val="000000"/>
              </a:solidFill>
              <a:latin typeface="Arial"/>
              <a:ea typeface="Arial"/>
              <a:cs typeface="Arial"/>
              <a:sym typeface="Arial"/>
            </a:endParaRPr>
          </a:p>
        </p:txBody>
      </p:sp>
      <p:sp>
        <p:nvSpPr>
          <p:cNvPr id="270" name="Google Shape;270;p23"/>
          <p:cNvSpPr txBox="1"/>
          <p:nvPr/>
        </p:nvSpPr>
        <p:spPr>
          <a:xfrm>
            <a:off x="3996827" y="2047520"/>
            <a:ext cx="7184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71" name="Google Shape;271;p23"/>
          <p:cNvSpPr txBox="1"/>
          <p:nvPr/>
        </p:nvSpPr>
        <p:spPr>
          <a:xfrm>
            <a:off x="3977144" y="2905008"/>
            <a:ext cx="7184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72" name="Google Shape;272;p23"/>
          <p:cNvSpPr txBox="1"/>
          <p:nvPr/>
        </p:nvSpPr>
        <p:spPr>
          <a:xfrm>
            <a:off x="4013156" y="3832247"/>
            <a:ext cx="7184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73" name="Google Shape;273;p23"/>
          <p:cNvSpPr txBox="1"/>
          <p:nvPr/>
        </p:nvSpPr>
        <p:spPr>
          <a:xfrm>
            <a:off x="1572828" y="2325327"/>
            <a:ext cx="7184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74" name="Google Shape;274;p23"/>
          <p:cNvSpPr txBox="1"/>
          <p:nvPr/>
        </p:nvSpPr>
        <p:spPr>
          <a:xfrm>
            <a:off x="1585633" y="3310259"/>
            <a:ext cx="7184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75" name="Google Shape;275;p23"/>
          <p:cNvSpPr txBox="1"/>
          <p:nvPr/>
        </p:nvSpPr>
        <p:spPr>
          <a:xfrm>
            <a:off x="1585639" y="4273646"/>
            <a:ext cx="7184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Node</a:t>
            </a:r>
            <a:endParaRPr sz="1400" b="0" i="0" u="none" strike="noStrike" cap="none">
              <a:solidFill>
                <a:srgbClr val="000000"/>
              </a:solidFill>
              <a:latin typeface="Arial"/>
              <a:ea typeface="Arial"/>
              <a:cs typeface="Arial"/>
              <a:sym typeface="Arial"/>
            </a:endParaRPr>
          </a:p>
        </p:txBody>
      </p:sp>
      <p:sp>
        <p:nvSpPr>
          <p:cNvPr id="276" name="Google Shape;276;p23"/>
          <p:cNvSpPr txBox="1"/>
          <p:nvPr/>
        </p:nvSpPr>
        <p:spPr>
          <a:xfrm>
            <a:off x="5714934" y="3933547"/>
            <a:ext cx="1227588"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Last Activation Function, e.g., Softmax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4"/>
          <p:cNvSpPr txBox="1">
            <a:spLocks noGrp="1"/>
          </p:cNvSpPr>
          <p:nvPr>
            <p:ph type="title"/>
          </p:nvPr>
        </p:nvSpPr>
        <p:spPr>
          <a:xfrm>
            <a:off x="601255" y="702156"/>
            <a:ext cx="10785883" cy="1013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55554"/>
              <a:buNone/>
            </a:pPr>
            <a:r>
              <a:rPr lang="en-US" sz="3600">
                <a:solidFill>
                  <a:schemeClr val="accent1"/>
                </a:solidFill>
              </a:rPr>
              <a:t>Closer Look Convolutional Neural Network (CNN) Architecture</a:t>
            </a:r>
            <a:endParaRPr/>
          </a:p>
        </p:txBody>
      </p:sp>
      <p:sp>
        <p:nvSpPr>
          <p:cNvPr id="282" name="Google Shape;282;p24"/>
          <p:cNvSpPr txBox="1">
            <a:spLocks noGrp="1"/>
          </p:cNvSpPr>
          <p:nvPr>
            <p:ph type="body" idx="1"/>
          </p:nvPr>
        </p:nvSpPr>
        <p:spPr>
          <a:xfrm>
            <a:off x="601255" y="1964168"/>
            <a:ext cx="3409782" cy="4036582"/>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rgbClr val="568ED0"/>
              </a:buClr>
              <a:buSzPts val="1800"/>
              <a:buChar char="•"/>
            </a:pPr>
            <a:r>
              <a:rPr lang="en-US" sz="2400">
                <a:solidFill>
                  <a:schemeClr val="dk1"/>
                </a:solidFill>
              </a:rPr>
              <a:t>Used extensively in Computer Vision</a:t>
            </a:r>
            <a:endParaRPr/>
          </a:p>
          <a:p>
            <a:pPr marL="457200" lvl="0" indent="-342900" algn="l" rtl="0">
              <a:lnSpc>
                <a:spcPct val="90000"/>
              </a:lnSpc>
              <a:spcBef>
                <a:spcPts val="1000"/>
              </a:spcBef>
              <a:spcAft>
                <a:spcPts val="0"/>
              </a:spcAft>
              <a:buClr>
                <a:srgbClr val="568ED0"/>
              </a:buClr>
              <a:buSzPts val="1800"/>
              <a:buChar char="•"/>
            </a:pPr>
            <a:r>
              <a:rPr lang="en-US" sz="2400">
                <a:solidFill>
                  <a:schemeClr val="dk1"/>
                </a:solidFill>
              </a:rPr>
              <a:t>Can be used with textual data as long as data is patterned to look like pixel data (more to come)</a:t>
            </a:r>
            <a:endParaRPr/>
          </a:p>
        </p:txBody>
      </p:sp>
      <p:pic>
        <p:nvPicPr>
          <p:cNvPr id="283" name="Google Shape;283;p24" descr="Diagram, engineering drawing&#10;&#10;Description automatically generated"/>
          <p:cNvPicPr preferRelativeResize="0"/>
          <p:nvPr/>
        </p:nvPicPr>
        <p:blipFill rotWithShape="1">
          <a:blip r:embed="rId3">
            <a:alphaModFix/>
          </a:blip>
          <a:srcRect/>
          <a:stretch/>
        </p:blipFill>
        <p:spPr>
          <a:xfrm>
            <a:off x="4791522" y="1995331"/>
            <a:ext cx="6489819" cy="28879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5"/>
          <p:cNvSpPr txBox="1">
            <a:spLocks noGrp="1"/>
          </p:cNvSpPr>
          <p:nvPr>
            <p:ph type="title"/>
          </p:nvPr>
        </p:nvSpPr>
        <p:spPr>
          <a:xfrm>
            <a:off x="601255" y="350350"/>
            <a:ext cx="10300108" cy="1013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sz="4000">
                <a:solidFill>
                  <a:schemeClr val="accent1"/>
                </a:solidFill>
              </a:rPr>
              <a:t>Convolutional Layer</a:t>
            </a:r>
            <a:endParaRPr/>
          </a:p>
        </p:txBody>
      </p:sp>
      <p:sp>
        <p:nvSpPr>
          <p:cNvPr id="289" name="Google Shape;289;p25"/>
          <p:cNvSpPr txBox="1">
            <a:spLocks noGrp="1"/>
          </p:cNvSpPr>
          <p:nvPr>
            <p:ph type="body" idx="1"/>
          </p:nvPr>
        </p:nvSpPr>
        <p:spPr>
          <a:xfrm>
            <a:off x="601255" y="1964168"/>
            <a:ext cx="3409782" cy="4036582"/>
          </a:xfrm>
          <a:prstGeom prst="rect">
            <a:avLst/>
          </a:prstGeom>
          <a:noFill/>
          <a:ln>
            <a:noFill/>
          </a:ln>
        </p:spPr>
        <p:txBody>
          <a:bodyPr spcFirstLastPara="1" wrap="square" lIns="91425" tIns="45700" rIns="91425" bIns="45700" anchor="t" anchorCtr="0">
            <a:normAutofit fontScale="77500" lnSpcReduction="20000"/>
          </a:bodyPr>
          <a:lstStyle/>
          <a:p>
            <a:pPr marL="457200" lvl="0" indent="-342900" algn="l" rtl="0">
              <a:lnSpc>
                <a:spcPct val="90000"/>
              </a:lnSpc>
              <a:spcBef>
                <a:spcPts val="1000"/>
              </a:spcBef>
              <a:spcAft>
                <a:spcPts val="0"/>
              </a:spcAft>
              <a:buClr>
                <a:schemeClr val="dk1"/>
              </a:buClr>
              <a:buSzPct val="96774"/>
              <a:buChar char="•"/>
            </a:pPr>
            <a:r>
              <a:rPr lang="en-US">
                <a:solidFill>
                  <a:schemeClr val="dk1"/>
                </a:solidFill>
              </a:rPr>
              <a:t>Convolutional layers have weights between it and the prior layer/image grid</a:t>
            </a:r>
            <a:endParaRPr/>
          </a:p>
          <a:p>
            <a:pPr marL="457200" lvl="0" indent="-342900" algn="l" rtl="0">
              <a:lnSpc>
                <a:spcPct val="90000"/>
              </a:lnSpc>
              <a:spcBef>
                <a:spcPts val="1000"/>
              </a:spcBef>
              <a:spcAft>
                <a:spcPts val="0"/>
              </a:spcAft>
              <a:buClr>
                <a:schemeClr val="dk1"/>
              </a:buClr>
              <a:buSzPct val="96774"/>
              <a:buChar char="•"/>
            </a:pPr>
            <a:r>
              <a:rPr lang="en-US">
                <a:solidFill>
                  <a:schemeClr val="dk1"/>
                </a:solidFill>
              </a:rPr>
              <a:t>Padding size is responsible for the boarder in the image grid</a:t>
            </a:r>
            <a:endParaRPr/>
          </a:p>
          <a:p>
            <a:pPr marL="457200" lvl="0" indent="-342900" algn="l" rtl="0">
              <a:lnSpc>
                <a:spcPct val="90000"/>
              </a:lnSpc>
              <a:spcBef>
                <a:spcPts val="1000"/>
              </a:spcBef>
              <a:spcAft>
                <a:spcPts val="0"/>
              </a:spcAft>
              <a:buClr>
                <a:schemeClr val="dk1"/>
              </a:buClr>
              <a:buSzPct val="96774"/>
              <a:buChar char="•"/>
            </a:pPr>
            <a:r>
              <a:rPr lang="en-US">
                <a:solidFill>
                  <a:schemeClr val="dk1"/>
                </a:solidFill>
              </a:rPr>
              <a:t>The padding changes the size of the virtual image/filter</a:t>
            </a:r>
            <a:endParaRPr/>
          </a:p>
          <a:p>
            <a:pPr marL="457200" lvl="0" indent="-342900" algn="l" rtl="0">
              <a:lnSpc>
                <a:spcPct val="90000"/>
              </a:lnSpc>
              <a:spcBef>
                <a:spcPts val="1000"/>
              </a:spcBef>
              <a:spcAft>
                <a:spcPts val="0"/>
              </a:spcAft>
              <a:buClr>
                <a:schemeClr val="dk1"/>
              </a:buClr>
              <a:buSzPct val="96774"/>
              <a:buChar char="•"/>
            </a:pPr>
            <a:r>
              <a:rPr lang="en-US">
                <a:solidFill>
                  <a:schemeClr val="dk1"/>
                </a:solidFill>
              </a:rPr>
              <a:t>Each pixel on the convolutional layers is a weight</a:t>
            </a:r>
            <a:endParaRPr/>
          </a:p>
          <a:p>
            <a:pPr marL="457200" lvl="0" indent="-342900" algn="l" rtl="0">
              <a:lnSpc>
                <a:spcPct val="90000"/>
              </a:lnSpc>
              <a:spcBef>
                <a:spcPts val="1000"/>
              </a:spcBef>
              <a:spcAft>
                <a:spcPts val="0"/>
              </a:spcAft>
              <a:buClr>
                <a:schemeClr val="dk1"/>
              </a:buClr>
              <a:buSzPct val="96774"/>
              <a:buChar char="•"/>
            </a:pPr>
            <a:r>
              <a:rPr lang="en-US">
                <a:solidFill>
                  <a:schemeClr val="dk1"/>
                </a:solidFill>
              </a:rPr>
              <a:t>Total weights between layers are calculated by multiplying the filters sizes * number of filters</a:t>
            </a:r>
            <a:endParaRPr/>
          </a:p>
          <a:p>
            <a:pPr marL="0" lvl="0" indent="0" algn="l" rtl="0">
              <a:lnSpc>
                <a:spcPct val="90000"/>
              </a:lnSpc>
              <a:spcBef>
                <a:spcPts val="1000"/>
              </a:spcBef>
              <a:spcAft>
                <a:spcPts val="0"/>
              </a:spcAft>
              <a:buSzPct val="96774"/>
              <a:buNone/>
            </a:pPr>
            <a:endParaRPr>
              <a:solidFill>
                <a:schemeClr val="lt1"/>
              </a:solidFill>
            </a:endParaRPr>
          </a:p>
        </p:txBody>
      </p:sp>
      <p:pic>
        <p:nvPicPr>
          <p:cNvPr id="290" name="Google Shape;290;p25" descr="Text&#10;&#10;Description automatically generated"/>
          <p:cNvPicPr preferRelativeResize="0"/>
          <p:nvPr/>
        </p:nvPicPr>
        <p:blipFill rotWithShape="1">
          <a:blip r:embed="rId3">
            <a:alphaModFix/>
          </a:blip>
          <a:srcRect/>
          <a:stretch/>
        </p:blipFill>
        <p:spPr>
          <a:xfrm>
            <a:off x="5281787" y="1111641"/>
            <a:ext cx="5509289" cy="46553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Calibri"/>
              <a:buNone/>
            </a:pPr>
            <a:r>
              <a:rPr lang="en-US"/>
              <a:t>Resnet Model</a:t>
            </a:r>
            <a:endParaRPr/>
          </a:p>
        </p:txBody>
      </p:sp>
      <p:sp>
        <p:nvSpPr>
          <p:cNvPr id="296" name="Google Shape;296;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571500" lvl="0" indent="-342900" algn="l" rtl="0">
              <a:lnSpc>
                <a:spcPct val="90000"/>
              </a:lnSpc>
              <a:spcBef>
                <a:spcPts val="1000"/>
              </a:spcBef>
              <a:spcAft>
                <a:spcPts val="0"/>
              </a:spcAft>
              <a:buSzPts val="1600"/>
              <a:buFont typeface="Arial"/>
              <a:buChar char="•"/>
            </a:pPr>
            <a:r>
              <a:rPr lang="en-US" sz="2400"/>
              <a:t>Convolutional Neural Network</a:t>
            </a:r>
            <a:endParaRPr/>
          </a:p>
          <a:p>
            <a:pPr marL="571500" lvl="0" indent="-342900" algn="l" rtl="0">
              <a:lnSpc>
                <a:spcPct val="90000"/>
              </a:lnSpc>
              <a:spcBef>
                <a:spcPts val="1000"/>
              </a:spcBef>
              <a:spcAft>
                <a:spcPts val="0"/>
              </a:spcAft>
              <a:buSzPts val="1600"/>
              <a:buFont typeface="Arial"/>
              <a:buChar char="•"/>
            </a:pPr>
            <a:r>
              <a:rPr lang="en-US" sz="2400"/>
              <a:t>Trained on multiple convolutions ranging from 50 to 152 or more</a:t>
            </a:r>
            <a:endParaRPr/>
          </a:p>
          <a:p>
            <a:pPr marL="571500" lvl="0" indent="-342900" algn="l" rtl="0">
              <a:lnSpc>
                <a:spcPct val="90000"/>
              </a:lnSpc>
              <a:spcBef>
                <a:spcPts val="1000"/>
              </a:spcBef>
              <a:spcAft>
                <a:spcPts val="0"/>
              </a:spcAft>
              <a:buSzPts val="1600"/>
              <a:buFont typeface="Arial"/>
              <a:buChar char="•"/>
            </a:pPr>
            <a:r>
              <a:rPr lang="en-US" sz="2400"/>
              <a:t>Denoted as Resnet50 for fifty layers deep, Resnet152 for one hundred and fifty-two layers deep, etc.</a:t>
            </a:r>
            <a:endParaRPr/>
          </a:p>
        </p:txBody>
      </p:sp>
      <p:pic>
        <p:nvPicPr>
          <p:cNvPr id="297" name="Google Shape;297;p26" descr="The representation of model architecture image for ResNet-152, VGG-19,... |  Download Scientific Diagram"/>
          <p:cNvPicPr preferRelativeResize="0">
            <a:picLocks noGrp="1"/>
          </p:cNvPicPr>
          <p:nvPr>
            <p:ph type="pic" idx="2"/>
          </p:nvPr>
        </p:nvPicPr>
        <p:blipFill rotWithShape="1">
          <a:blip r:embed="rId3">
            <a:alphaModFix/>
          </a:blip>
          <a:srcRect t="7521" b="7519"/>
          <a:stretch/>
        </p:blipFill>
        <p:spPr>
          <a:xfrm>
            <a:off x="5183188" y="987425"/>
            <a:ext cx="6172200" cy="487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Layer Removed So Weights Can be fed to the LSTM</a:t>
            </a:r>
            <a:endParaRPr/>
          </a:p>
        </p:txBody>
      </p:sp>
      <p:pic>
        <p:nvPicPr>
          <p:cNvPr id="303" name="Google Shape;303;p27"/>
          <p:cNvPicPr preferRelativeResize="0"/>
          <p:nvPr/>
        </p:nvPicPr>
        <p:blipFill rotWithShape="1">
          <a:blip r:embed="rId3">
            <a:alphaModFix/>
          </a:blip>
          <a:srcRect/>
          <a:stretch/>
        </p:blipFill>
        <p:spPr>
          <a:xfrm>
            <a:off x="2419359" y="1736070"/>
            <a:ext cx="3676641" cy="4735069"/>
          </a:xfrm>
          <a:prstGeom prst="rect">
            <a:avLst/>
          </a:prstGeom>
          <a:noFill/>
          <a:ln>
            <a:noFill/>
          </a:ln>
        </p:spPr>
      </p:pic>
      <p:cxnSp>
        <p:nvCxnSpPr>
          <p:cNvPr id="304" name="Google Shape;304;p27"/>
          <p:cNvCxnSpPr/>
          <p:nvPr/>
        </p:nvCxnSpPr>
        <p:spPr>
          <a:xfrm flipH="1">
            <a:off x="6096000" y="4530983"/>
            <a:ext cx="1068371" cy="1461155"/>
          </a:xfrm>
          <a:prstGeom prst="straightConnector1">
            <a:avLst/>
          </a:prstGeom>
          <a:noFill/>
          <a:ln w="38100" cap="flat" cmpd="sng">
            <a:solidFill>
              <a:srgbClr val="4986D1"/>
            </a:solidFill>
            <a:prstDash val="solid"/>
            <a:round/>
            <a:headEnd type="none" w="sm" len="sm"/>
            <a:tailEnd type="triangle" w="med" len="med"/>
          </a:ln>
        </p:spPr>
      </p:cxnSp>
      <p:sp>
        <p:nvSpPr>
          <p:cNvPr id="305" name="Google Shape;305;p27"/>
          <p:cNvSpPr txBox="1"/>
          <p:nvPr/>
        </p:nvSpPr>
        <p:spPr>
          <a:xfrm>
            <a:off x="7164371" y="3576876"/>
            <a:ext cx="342193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 removed one of the output patterning layers, the FC1 layer in order to keep the weights and feed those to the LSTM for caption generation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800"/>
              <a:buNone/>
            </a:pPr>
            <a:r>
              <a:rPr lang="en-US" b="1">
                <a:solidFill>
                  <a:schemeClr val="accent1"/>
                </a:solidFill>
                <a:latin typeface="Lato"/>
                <a:ea typeface="Lato"/>
                <a:cs typeface="Lato"/>
                <a:sym typeface="Lato"/>
              </a:rPr>
              <a:t>Natural Language Processing</a:t>
            </a:r>
            <a:endParaRPr/>
          </a:p>
        </p:txBody>
      </p:sp>
      <p:sp>
        <p:nvSpPr>
          <p:cNvPr id="311" name="Google Shape;311;p19"/>
          <p:cNvSpPr txBox="1">
            <a:spLocks noGrp="1"/>
          </p:cNvSpPr>
          <p:nvPr>
            <p:ph type="body" idx="1"/>
          </p:nvPr>
        </p:nvSpPr>
        <p:spPr>
          <a:xfrm>
            <a:off x="839788" y="2057399"/>
            <a:ext cx="3932237" cy="4225413"/>
          </a:xfrm>
          <a:prstGeom prst="rect">
            <a:avLst/>
          </a:prstGeom>
          <a:noFill/>
          <a:ln>
            <a:noFill/>
          </a:ln>
        </p:spPr>
        <p:txBody>
          <a:bodyPr spcFirstLastPara="1" wrap="square" lIns="91425" tIns="45700" rIns="91425" bIns="45700" anchor="t" anchorCtr="0">
            <a:normAutofit fontScale="92500" lnSpcReduction="10000"/>
          </a:bodyPr>
          <a:lstStyle/>
          <a:p>
            <a:pPr marL="514350" lvl="0" indent="-285750" algn="l" rtl="0">
              <a:lnSpc>
                <a:spcPct val="90000"/>
              </a:lnSpc>
              <a:spcBef>
                <a:spcPts val="1000"/>
              </a:spcBef>
              <a:spcAft>
                <a:spcPts val="0"/>
              </a:spcAft>
              <a:buSzPct val="86485"/>
              <a:buFont typeface="Arial"/>
              <a:buChar char="•"/>
            </a:pPr>
            <a:r>
              <a:rPr lang="en-US" sz="2000"/>
              <a:t>Definition</a:t>
            </a:r>
            <a:endParaRPr/>
          </a:p>
          <a:p>
            <a:pPr marL="971550" lvl="1" indent="-285750" algn="l" rtl="0">
              <a:lnSpc>
                <a:spcPct val="90000"/>
              </a:lnSpc>
              <a:spcBef>
                <a:spcPts val="500"/>
              </a:spcBef>
              <a:spcAft>
                <a:spcPts val="0"/>
              </a:spcAft>
              <a:buSzPct val="84084"/>
              <a:buFont typeface="Arial"/>
              <a:buChar char="•"/>
            </a:pPr>
            <a:r>
              <a:rPr lang="en-US" sz="1800"/>
              <a:t>The automated manipulation and processing of speech, text, parts of speech into a format computers can assess</a:t>
            </a:r>
            <a:endParaRPr/>
          </a:p>
          <a:p>
            <a:pPr marL="971550" lvl="1" indent="-196850" algn="l" rtl="0">
              <a:lnSpc>
                <a:spcPct val="90000"/>
              </a:lnSpc>
              <a:spcBef>
                <a:spcPts val="500"/>
              </a:spcBef>
              <a:spcAft>
                <a:spcPts val="0"/>
              </a:spcAft>
              <a:buSzPct val="84084"/>
              <a:buFont typeface="Arial"/>
              <a:buNone/>
            </a:pPr>
            <a:endParaRPr sz="1800"/>
          </a:p>
          <a:p>
            <a:pPr marL="514350" lvl="0" indent="-285750" algn="l" rtl="0">
              <a:lnSpc>
                <a:spcPct val="90000"/>
              </a:lnSpc>
              <a:spcBef>
                <a:spcPts val="1000"/>
              </a:spcBef>
              <a:spcAft>
                <a:spcPts val="0"/>
              </a:spcAft>
              <a:buSzPct val="86485"/>
              <a:buFont typeface="Arial"/>
              <a:buChar char="•"/>
            </a:pPr>
            <a:r>
              <a:rPr lang="en-US" sz="2000"/>
              <a:t>Use Cases</a:t>
            </a:r>
            <a:endParaRPr/>
          </a:p>
          <a:p>
            <a:pPr marL="971550" lvl="1" indent="-285750" algn="l" rtl="0">
              <a:lnSpc>
                <a:spcPct val="90000"/>
              </a:lnSpc>
              <a:spcBef>
                <a:spcPts val="500"/>
              </a:spcBef>
              <a:spcAft>
                <a:spcPts val="0"/>
              </a:spcAft>
              <a:buSzPct val="84084"/>
              <a:buFont typeface="Arial"/>
              <a:buChar char="•"/>
            </a:pPr>
            <a:r>
              <a:rPr lang="en-US" sz="1800"/>
              <a:t>Chatbots</a:t>
            </a:r>
            <a:endParaRPr/>
          </a:p>
          <a:p>
            <a:pPr marL="971550" lvl="1" indent="-285750" algn="l" rtl="0">
              <a:lnSpc>
                <a:spcPct val="90000"/>
              </a:lnSpc>
              <a:spcBef>
                <a:spcPts val="500"/>
              </a:spcBef>
              <a:spcAft>
                <a:spcPts val="0"/>
              </a:spcAft>
              <a:buSzPct val="84084"/>
              <a:buFont typeface="Arial"/>
              <a:buChar char="•"/>
            </a:pPr>
            <a:r>
              <a:rPr lang="en-US" sz="1800"/>
              <a:t>Language Generation applications</a:t>
            </a:r>
            <a:endParaRPr/>
          </a:p>
          <a:p>
            <a:pPr marL="971550" lvl="1" indent="-285750" algn="l" rtl="0">
              <a:lnSpc>
                <a:spcPct val="90000"/>
              </a:lnSpc>
              <a:spcBef>
                <a:spcPts val="500"/>
              </a:spcBef>
              <a:spcAft>
                <a:spcPts val="0"/>
              </a:spcAft>
              <a:buSzPct val="84084"/>
              <a:buFont typeface="Arial"/>
              <a:buChar char="•"/>
            </a:pPr>
            <a:r>
              <a:rPr lang="en-US" sz="1800"/>
              <a:t>Alexa, Google Assistant</a:t>
            </a:r>
            <a:endParaRPr/>
          </a:p>
          <a:p>
            <a:pPr marL="971550" lvl="1" indent="-285750" algn="l" rtl="0">
              <a:lnSpc>
                <a:spcPct val="90000"/>
              </a:lnSpc>
              <a:spcBef>
                <a:spcPts val="500"/>
              </a:spcBef>
              <a:spcAft>
                <a:spcPts val="0"/>
              </a:spcAft>
              <a:buSzPct val="84084"/>
              <a:buFont typeface="Arial"/>
              <a:buChar char="•"/>
            </a:pPr>
            <a:r>
              <a:rPr lang="en-US" sz="1800"/>
              <a:t>Many others</a:t>
            </a:r>
            <a:endParaRPr/>
          </a:p>
          <a:p>
            <a:pPr marL="971550" lvl="1" indent="-196850" algn="l" rtl="0">
              <a:lnSpc>
                <a:spcPct val="90000"/>
              </a:lnSpc>
              <a:spcBef>
                <a:spcPts val="500"/>
              </a:spcBef>
              <a:spcAft>
                <a:spcPts val="0"/>
              </a:spcAft>
              <a:buSzPct val="84084"/>
              <a:buFont typeface="Arial"/>
              <a:buNone/>
            </a:pPr>
            <a:endParaRPr sz="1800"/>
          </a:p>
          <a:p>
            <a:pPr marL="514350" lvl="0" indent="-285750" algn="l" rtl="0">
              <a:lnSpc>
                <a:spcPct val="90000"/>
              </a:lnSpc>
              <a:spcBef>
                <a:spcPts val="500"/>
              </a:spcBef>
              <a:spcAft>
                <a:spcPts val="0"/>
              </a:spcAft>
              <a:buSzPct val="84084"/>
              <a:buFont typeface="Arial"/>
              <a:buChar char="•"/>
            </a:pPr>
            <a:r>
              <a:rPr lang="en-US"/>
              <a:t>Our Use Case</a:t>
            </a:r>
            <a:endParaRPr/>
          </a:p>
          <a:p>
            <a:pPr marL="971550" lvl="1" indent="-285750" algn="l" rtl="0">
              <a:lnSpc>
                <a:spcPct val="90000"/>
              </a:lnSpc>
              <a:spcBef>
                <a:spcPts val="500"/>
              </a:spcBef>
              <a:spcAft>
                <a:spcPts val="0"/>
              </a:spcAft>
              <a:buSzPct val="84084"/>
              <a:buFont typeface="Arial"/>
              <a:buChar char="•"/>
            </a:pPr>
            <a:r>
              <a:rPr lang="en-US"/>
              <a:t>Create Final Chemical Labels</a:t>
            </a:r>
            <a:endParaRPr/>
          </a:p>
        </p:txBody>
      </p:sp>
      <p:pic>
        <p:nvPicPr>
          <p:cNvPr id="312" name="Google Shape;312;p19" descr="Focused male engineer working at computer"/>
          <p:cNvPicPr preferRelativeResize="0">
            <a:picLocks noGrp="1"/>
          </p:cNvPicPr>
          <p:nvPr>
            <p:ph type="pic" idx="2"/>
          </p:nvPr>
        </p:nvPicPr>
        <p:blipFill rotWithShape="1">
          <a:blip r:embed="rId3">
            <a:alphaModFix/>
          </a:blip>
          <a:srcRect l="7825" r="7825"/>
          <a:stretch/>
        </p:blipFill>
        <p:spPr>
          <a:xfrm>
            <a:off x="5183188" y="987425"/>
            <a:ext cx="6172200" cy="4873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Calibri"/>
              <a:buNone/>
            </a:pPr>
            <a:r>
              <a:rPr lang="en-US"/>
              <a:t>Long-term, Short-term Memory</a:t>
            </a:r>
            <a:endParaRPr/>
          </a:p>
        </p:txBody>
      </p:sp>
      <p:pic>
        <p:nvPicPr>
          <p:cNvPr id="318" name="Google Shape;318;p28" descr="Grey-haired old couple"/>
          <p:cNvPicPr preferRelativeResize="0">
            <a:picLocks noGrp="1"/>
          </p:cNvPicPr>
          <p:nvPr>
            <p:ph type="pic" idx="2"/>
          </p:nvPr>
        </p:nvPicPr>
        <p:blipFill rotWithShape="1">
          <a:blip r:embed="rId3">
            <a:alphaModFix/>
          </a:blip>
          <a:srcRect l="7785" r="7783"/>
          <a:stretch/>
        </p:blipFill>
        <p:spPr>
          <a:xfrm>
            <a:off x="5183188" y="987425"/>
            <a:ext cx="6172200" cy="4873625"/>
          </a:xfrm>
          <a:prstGeom prst="rect">
            <a:avLst/>
          </a:prstGeom>
          <a:noFill/>
          <a:ln>
            <a:noFill/>
          </a:ln>
        </p:spPr>
      </p:pic>
      <p:sp>
        <p:nvSpPr>
          <p:cNvPr id="319" name="Google Shape;319;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lnSpcReduction="10000"/>
          </a:bodyPr>
          <a:lstStyle/>
          <a:p>
            <a:pPr marL="514350" lvl="0" indent="-285750" algn="l" rtl="0">
              <a:lnSpc>
                <a:spcPct val="90000"/>
              </a:lnSpc>
              <a:spcBef>
                <a:spcPts val="1000"/>
              </a:spcBef>
              <a:spcAft>
                <a:spcPts val="0"/>
              </a:spcAft>
              <a:buSzPts val="1600"/>
              <a:buFont typeface="Arial"/>
              <a:buChar char="•"/>
            </a:pPr>
            <a:r>
              <a:rPr lang="en-US"/>
              <a:t>One method to generate natural-sounding language</a:t>
            </a:r>
            <a:endParaRPr/>
          </a:p>
          <a:p>
            <a:pPr marL="514350" lvl="0" indent="-285750" algn="l" rtl="0">
              <a:lnSpc>
                <a:spcPct val="90000"/>
              </a:lnSpc>
              <a:spcBef>
                <a:spcPts val="1000"/>
              </a:spcBef>
              <a:spcAft>
                <a:spcPts val="0"/>
              </a:spcAft>
              <a:buSzPts val="1600"/>
              <a:buFont typeface="Arial"/>
              <a:buChar char="•"/>
            </a:pPr>
            <a:r>
              <a:rPr lang="en-US"/>
              <a:t>Other methods include things like GTP3 which is a language embedding algorithm</a:t>
            </a:r>
            <a:endParaRPr/>
          </a:p>
          <a:p>
            <a:pPr marL="514350" lvl="0" indent="-285750" algn="l" rtl="0">
              <a:lnSpc>
                <a:spcPct val="90000"/>
              </a:lnSpc>
              <a:spcBef>
                <a:spcPts val="1000"/>
              </a:spcBef>
              <a:spcAft>
                <a:spcPts val="0"/>
              </a:spcAft>
              <a:buSzPts val="1600"/>
              <a:buFont typeface="Arial"/>
              <a:buChar char="•"/>
            </a:pPr>
            <a:r>
              <a:rPr lang="en-US"/>
              <a:t>Our purpose was to simply make a correct caption choice, and to make the process work quickly</a:t>
            </a:r>
            <a:endParaRPr/>
          </a:p>
          <a:p>
            <a:pPr marL="514350" lvl="0" indent="-285750" algn="l" rtl="0">
              <a:lnSpc>
                <a:spcPct val="90000"/>
              </a:lnSpc>
              <a:spcBef>
                <a:spcPts val="1000"/>
              </a:spcBef>
              <a:spcAft>
                <a:spcPts val="0"/>
              </a:spcAft>
              <a:buSzPts val="1600"/>
              <a:buFont typeface="Arial"/>
              <a:buChar char="•"/>
            </a:pPr>
            <a:r>
              <a:rPr lang="en-US"/>
              <a:t>We decided to use the seq-to-seq type of method</a:t>
            </a:r>
            <a:endParaRPr/>
          </a:p>
          <a:p>
            <a:pPr marL="514350" lvl="0" indent="-285750" algn="l" rtl="0">
              <a:lnSpc>
                <a:spcPct val="90000"/>
              </a:lnSpc>
              <a:spcBef>
                <a:spcPts val="1000"/>
              </a:spcBef>
              <a:spcAft>
                <a:spcPts val="0"/>
              </a:spcAft>
              <a:buSzPts val="1600"/>
              <a:buFont typeface="Arial"/>
              <a:buChar char="•"/>
            </a:pPr>
            <a:r>
              <a:rPr lang="en-US"/>
              <a:t>We used a uni-directional LSTM to keep things simple</a:t>
            </a:r>
            <a:endParaRPr/>
          </a:p>
          <a:p>
            <a:pPr marL="514350" lvl="0" indent="-285750" algn="l" rtl="0">
              <a:lnSpc>
                <a:spcPct val="90000"/>
              </a:lnSpc>
              <a:spcBef>
                <a:spcPts val="1000"/>
              </a:spcBef>
              <a:spcAft>
                <a:spcPts val="0"/>
              </a:spcAft>
              <a:buSzPts val="1600"/>
              <a:buFont typeface="Arial"/>
              <a:buChar char="•"/>
            </a:pPr>
            <a:r>
              <a:rPr lang="en-US"/>
              <a:t>Bi-directional LSTMS are often used for NLG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4400"/>
              <a:t>The Problem</a:t>
            </a:r>
            <a:endParaRPr/>
          </a:p>
        </p:txBody>
      </p:sp>
      <p:sp>
        <p:nvSpPr>
          <p:cNvPr id="132" name="Google Shape;132;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sz="3600"/>
              <a:t>Deep Learning Pipelines take a long time to run</a:t>
            </a:r>
            <a:endParaRPr/>
          </a:p>
          <a:p>
            <a:pPr marL="457200" lvl="0" indent="-228600" algn="l" rtl="0">
              <a:lnSpc>
                <a:spcPct val="90000"/>
              </a:lnSpc>
              <a:spcBef>
                <a:spcPts val="1000"/>
              </a:spcBef>
              <a:spcAft>
                <a:spcPts val="0"/>
              </a:spcAft>
              <a:buClr>
                <a:schemeClr val="dk1"/>
              </a:buClr>
              <a:buSzPts val="1800"/>
              <a:buNone/>
            </a:pPr>
            <a:endParaRPr sz="3600"/>
          </a:p>
          <a:p>
            <a:pPr marL="457200" lvl="0" indent="-342900" algn="l" rtl="0">
              <a:lnSpc>
                <a:spcPct val="90000"/>
              </a:lnSpc>
              <a:spcBef>
                <a:spcPts val="1000"/>
              </a:spcBef>
              <a:spcAft>
                <a:spcPts val="0"/>
              </a:spcAft>
              <a:buClr>
                <a:schemeClr val="dk1"/>
              </a:buClr>
              <a:buSzPts val="1800"/>
              <a:buChar char="•"/>
            </a:pPr>
            <a:r>
              <a:rPr lang="en-US" sz="3600"/>
              <a:t>Deep learning on single GPUs can be slow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29" descr="Diagram&#10;&#10;Description automatically generated"/>
          <p:cNvPicPr preferRelativeResize="0"/>
          <p:nvPr/>
        </p:nvPicPr>
        <p:blipFill rotWithShape="1">
          <a:blip r:embed="rId3">
            <a:alphaModFix/>
          </a:blip>
          <a:srcRect/>
          <a:stretch/>
        </p:blipFill>
        <p:spPr>
          <a:xfrm>
            <a:off x="1159766" y="1830166"/>
            <a:ext cx="8741472" cy="4567419"/>
          </a:xfrm>
          <a:prstGeom prst="rect">
            <a:avLst/>
          </a:prstGeom>
          <a:noFill/>
          <a:ln>
            <a:noFill/>
          </a:ln>
        </p:spPr>
      </p:pic>
      <p:sp>
        <p:nvSpPr>
          <p:cNvPr id="325" name="Google Shape;325;p29"/>
          <p:cNvSpPr txBox="1">
            <a:spLocks noGrp="1"/>
          </p:cNvSpPr>
          <p:nvPr>
            <p:ph type="title"/>
          </p:nvPr>
        </p:nvSpPr>
        <p:spPr>
          <a:xfrm>
            <a:off x="611646" y="604838"/>
            <a:ext cx="10649188" cy="79533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SzPts val="1800"/>
              <a:buNone/>
            </a:pPr>
            <a:r>
              <a:rPr lang="en-US">
                <a:solidFill>
                  <a:schemeClr val="accent1"/>
                </a:solidFill>
              </a:rPr>
              <a:t>Neural Network (RNN) Architecture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Neural Nets &amp; LSTM</a:t>
            </a:r>
            <a:endParaRPr/>
          </a:p>
        </p:txBody>
      </p:sp>
      <p:sp>
        <p:nvSpPr>
          <p:cNvPr id="332" name="Google Shape;332;p30"/>
          <p:cNvSpPr/>
          <p:nvPr/>
        </p:nvSpPr>
        <p:spPr>
          <a:xfrm>
            <a:off x="6398930" y="5334005"/>
            <a:ext cx="555953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https://deeplearning4j.org/lstm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Advances in Humanoid Control &amp; Percentpion, Stollenga, May 2016</a:t>
            </a:r>
            <a:endParaRPr sz="1400" b="0" i="0" u="none" strike="noStrike" cap="none">
              <a:solidFill>
                <a:srgbClr val="000000"/>
              </a:solidFill>
              <a:latin typeface="Arial"/>
              <a:ea typeface="Arial"/>
              <a:cs typeface="Arial"/>
              <a:sym typeface="Arial"/>
            </a:endParaRPr>
          </a:p>
        </p:txBody>
      </p:sp>
      <p:pic>
        <p:nvPicPr>
          <p:cNvPr id="333" name="Google Shape;333;p30"/>
          <p:cNvPicPr preferRelativeResize="0"/>
          <p:nvPr/>
        </p:nvPicPr>
        <p:blipFill rotWithShape="1">
          <a:blip r:embed="rId4">
            <a:alphaModFix/>
          </a:blip>
          <a:srcRect/>
          <a:stretch/>
        </p:blipFill>
        <p:spPr>
          <a:xfrm>
            <a:off x="1093983" y="2144082"/>
            <a:ext cx="4807852" cy="2698044"/>
          </a:xfrm>
          <a:prstGeom prst="rect">
            <a:avLst/>
          </a:prstGeom>
          <a:noFill/>
          <a:ln>
            <a:noFill/>
          </a:ln>
        </p:spPr>
      </p:pic>
      <p:cxnSp>
        <p:nvCxnSpPr>
          <p:cNvPr id="334" name="Google Shape;334;p30"/>
          <p:cNvCxnSpPr/>
          <p:nvPr/>
        </p:nvCxnSpPr>
        <p:spPr>
          <a:xfrm>
            <a:off x="6253217" y="1918769"/>
            <a:ext cx="0" cy="3692236"/>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4"/>
              </a:srgbClr>
            </a:outerShdw>
          </a:effectLst>
        </p:spPr>
      </p:cxnSp>
      <p:pic>
        <p:nvPicPr>
          <p:cNvPr id="335" name="Google Shape;335;p30"/>
          <p:cNvPicPr preferRelativeResize="0"/>
          <p:nvPr/>
        </p:nvPicPr>
        <p:blipFill rotWithShape="1">
          <a:blip r:embed="rId5">
            <a:alphaModFix/>
          </a:blip>
          <a:srcRect/>
          <a:stretch/>
        </p:blipFill>
        <p:spPr>
          <a:xfrm>
            <a:off x="6726429" y="1853755"/>
            <a:ext cx="4855972" cy="34106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63"/>
          <p:cNvSpPr txBox="1"/>
          <p:nvPr/>
        </p:nvSpPr>
        <p:spPr>
          <a:xfrm>
            <a:off x="1285103" y="2088292"/>
            <a:ext cx="9798908"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Now that we have our deep learning techniques…how will we apply them?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How To Approach the Two-Sided Problem? We thought of…</a:t>
            </a:r>
            <a:endParaRPr/>
          </a:p>
        </p:txBody>
      </p:sp>
      <p:sp>
        <p:nvSpPr>
          <p:cNvPr id="346" name="Google Shape;346;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Language Generation</a:t>
            </a:r>
            <a:endParaRPr/>
          </a:p>
        </p:txBody>
      </p:sp>
      <p:sp>
        <p:nvSpPr>
          <p:cNvPr id="347" name="Google Shape;347;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Clr>
                <a:schemeClr val="dk1"/>
              </a:buClr>
              <a:buSzPts val="1800"/>
              <a:buChar char="•"/>
            </a:pPr>
            <a:r>
              <a:rPr lang="en-US" sz="2600"/>
              <a:t>Language Generation can occur at the:</a:t>
            </a:r>
            <a:endParaRPr/>
          </a:p>
          <a:p>
            <a:pPr marL="914400" lvl="1" indent="-342900" algn="l" rtl="0">
              <a:lnSpc>
                <a:spcPct val="90000"/>
              </a:lnSpc>
              <a:spcBef>
                <a:spcPts val="500"/>
              </a:spcBef>
              <a:spcAft>
                <a:spcPts val="0"/>
              </a:spcAft>
              <a:buSzPts val="1800"/>
              <a:buChar char="•"/>
            </a:pPr>
            <a:r>
              <a:rPr lang="en-US" sz="2600"/>
              <a:t>Sentence level</a:t>
            </a:r>
            <a:endParaRPr/>
          </a:p>
          <a:p>
            <a:pPr marL="914400" lvl="1" indent="-342900" algn="l" rtl="0">
              <a:lnSpc>
                <a:spcPct val="90000"/>
              </a:lnSpc>
              <a:spcBef>
                <a:spcPts val="500"/>
              </a:spcBef>
              <a:spcAft>
                <a:spcPts val="0"/>
              </a:spcAft>
              <a:buSzPts val="1800"/>
              <a:buChar char="•"/>
            </a:pPr>
            <a:r>
              <a:rPr lang="en-US" sz="2600"/>
              <a:t>Vocabulary level</a:t>
            </a:r>
            <a:endParaRPr/>
          </a:p>
          <a:p>
            <a:pPr marL="914400" lvl="1" indent="-342900" algn="l" rtl="0">
              <a:lnSpc>
                <a:spcPct val="90000"/>
              </a:lnSpc>
              <a:spcBef>
                <a:spcPts val="500"/>
              </a:spcBef>
              <a:spcAft>
                <a:spcPts val="0"/>
              </a:spcAft>
              <a:buSzPts val="1800"/>
              <a:buChar char="•"/>
            </a:pPr>
            <a:r>
              <a:rPr lang="en-US" sz="2600"/>
              <a:t>Letter Level</a:t>
            </a:r>
            <a:endParaRPr/>
          </a:p>
          <a:p>
            <a:pPr marL="457200" lvl="0" indent="-342900" algn="l" rtl="0">
              <a:lnSpc>
                <a:spcPct val="90000"/>
              </a:lnSpc>
              <a:spcBef>
                <a:spcPts val="1000"/>
              </a:spcBef>
              <a:spcAft>
                <a:spcPts val="0"/>
              </a:spcAft>
              <a:buClr>
                <a:schemeClr val="dk1"/>
              </a:buClr>
              <a:buSzPts val="1800"/>
              <a:buChar char="•"/>
            </a:pPr>
            <a:r>
              <a:rPr lang="en-US" sz="2600"/>
              <a:t>LSTM (unidirectional or bidirectional)</a:t>
            </a:r>
            <a:endParaRPr/>
          </a:p>
          <a:p>
            <a:pPr marL="457200" lvl="0" indent="-342900" algn="l" rtl="0">
              <a:lnSpc>
                <a:spcPct val="90000"/>
              </a:lnSpc>
              <a:spcBef>
                <a:spcPts val="1000"/>
              </a:spcBef>
              <a:spcAft>
                <a:spcPts val="0"/>
              </a:spcAft>
              <a:buClr>
                <a:schemeClr val="dk1"/>
              </a:buClr>
              <a:buSzPts val="1800"/>
              <a:buChar char="•"/>
            </a:pPr>
            <a:r>
              <a:rPr lang="en-US" sz="2600"/>
              <a:t>Other seq-to-seq models</a:t>
            </a:r>
            <a:endParaRPr/>
          </a:p>
          <a:p>
            <a:pPr marL="457200" lvl="0" indent="-342900" algn="l" rtl="0">
              <a:lnSpc>
                <a:spcPct val="90000"/>
              </a:lnSpc>
              <a:spcBef>
                <a:spcPts val="1000"/>
              </a:spcBef>
              <a:spcAft>
                <a:spcPts val="0"/>
              </a:spcAft>
              <a:buClr>
                <a:schemeClr val="dk1"/>
              </a:buClr>
              <a:buSzPts val="1800"/>
              <a:buChar char="•"/>
            </a:pPr>
            <a:r>
              <a:rPr lang="en-US" sz="2600"/>
              <a:t>Transformers</a:t>
            </a:r>
            <a:endParaRPr/>
          </a:p>
        </p:txBody>
      </p:sp>
      <p:sp>
        <p:nvSpPr>
          <p:cNvPr id="348" name="Google Shape;348;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457200" lvl="0" indent="-228600" algn="l" rtl="0">
              <a:lnSpc>
                <a:spcPct val="90000"/>
              </a:lnSpc>
              <a:spcBef>
                <a:spcPts val="1000"/>
              </a:spcBef>
              <a:spcAft>
                <a:spcPts val="0"/>
              </a:spcAft>
              <a:buClr>
                <a:schemeClr val="dk1"/>
              </a:buClr>
              <a:buSzPts val="2400"/>
              <a:buNone/>
            </a:pPr>
            <a:r>
              <a:rPr lang="en-US"/>
              <a:t>Image Processing</a:t>
            </a:r>
            <a:endParaRPr/>
          </a:p>
        </p:txBody>
      </p:sp>
      <p:sp>
        <p:nvSpPr>
          <p:cNvPr id="349" name="Google Shape;349;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p>
            <a:pPr marL="914400" lvl="1" indent="-342900" algn="l" rtl="0">
              <a:lnSpc>
                <a:spcPct val="90000"/>
              </a:lnSpc>
              <a:spcBef>
                <a:spcPts val="500"/>
              </a:spcBef>
              <a:spcAft>
                <a:spcPts val="0"/>
              </a:spcAft>
              <a:buSzPts val="1800"/>
              <a:buChar char="•"/>
            </a:pPr>
            <a:r>
              <a:rPr lang="en-US" sz="2600"/>
              <a:t>Cleaning Dirty Images</a:t>
            </a:r>
            <a:endParaRPr/>
          </a:p>
          <a:p>
            <a:pPr marL="914400" lvl="1" indent="-342900" algn="l" rtl="0">
              <a:lnSpc>
                <a:spcPct val="90000"/>
              </a:lnSpc>
              <a:spcBef>
                <a:spcPts val="500"/>
              </a:spcBef>
              <a:spcAft>
                <a:spcPts val="0"/>
              </a:spcAft>
              <a:buSzPts val="1800"/>
              <a:buChar char="•"/>
            </a:pPr>
            <a:r>
              <a:rPr lang="en-US" sz="2600"/>
              <a:t>Encoding images with their labels for a training dataset</a:t>
            </a:r>
            <a:endParaRPr/>
          </a:p>
          <a:p>
            <a:pPr marL="914400" lvl="1" indent="-342900" algn="l" rtl="0">
              <a:lnSpc>
                <a:spcPct val="90000"/>
              </a:lnSpc>
              <a:spcBef>
                <a:spcPts val="500"/>
              </a:spcBef>
              <a:spcAft>
                <a:spcPts val="0"/>
              </a:spcAft>
              <a:buSzPts val="1800"/>
              <a:buChar char="•"/>
            </a:pPr>
            <a:r>
              <a:rPr lang="en-US" sz="2600"/>
              <a:t>Transfer Learning</a:t>
            </a:r>
            <a:endParaRPr/>
          </a:p>
          <a:p>
            <a:pPr marL="1371600" lvl="2" indent="-342900" algn="l" rtl="0">
              <a:lnSpc>
                <a:spcPct val="90000"/>
              </a:lnSpc>
              <a:spcBef>
                <a:spcPts val="500"/>
              </a:spcBef>
              <a:spcAft>
                <a:spcPts val="0"/>
              </a:spcAft>
              <a:buSzPts val="1800"/>
              <a:buChar char="•"/>
            </a:pPr>
            <a:r>
              <a:rPr lang="en-US" sz="2200"/>
              <a:t>Resnet152 (152 layers deep)</a:t>
            </a:r>
            <a:endParaRPr/>
          </a:p>
          <a:p>
            <a:pPr marL="1371600" lvl="2" indent="-342900" algn="l" rtl="0">
              <a:lnSpc>
                <a:spcPct val="90000"/>
              </a:lnSpc>
              <a:spcBef>
                <a:spcPts val="500"/>
              </a:spcBef>
              <a:spcAft>
                <a:spcPts val="0"/>
              </a:spcAft>
              <a:buSzPts val="1800"/>
              <a:buChar char="•"/>
            </a:pPr>
            <a:r>
              <a:rPr lang="en-US" sz="2200"/>
              <a:t>Resnet50 (50 layers deep)</a:t>
            </a:r>
            <a:endParaRPr/>
          </a:p>
          <a:p>
            <a:pPr marL="457200" lvl="0" indent="-342900" algn="l" rtl="0">
              <a:lnSpc>
                <a:spcPct val="90000"/>
              </a:lnSpc>
              <a:spcBef>
                <a:spcPts val="1000"/>
              </a:spcBef>
              <a:spcAft>
                <a:spcPts val="0"/>
              </a:spcAft>
              <a:buClr>
                <a:schemeClr val="dk1"/>
              </a:buClr>
              <a:buSzPts val="1800"/>
              <a:buChar char="•"/>
            </a:pPr>
            <a:r>
              <a:rPr lang="en-US"/>
              <a:t>Activation Functions</a:t>
            </a:r>
            <a:endParaRPr/>
          </a:p>
          <a:p>
            <a:pPr marL="457200" lvl="0" indent="-342900" algn="l" rtl="0">
              <a:lnSpc>
                <a:spcPct val="90000"/>
              </a:lnSpc>
              <a:spcBef>
                <a:spcPts val="1000"/>
              </a:spcBef>
              <a:spcAft>
                <a:spcPts val="0"/>
              </a:spcAft>
              <a:buClr>
                <a:schemeClr val="dk1"/>
              </a:buClr>
              <a:buSzPts val="1800"/>
              <a:buChar char="•"/>
            </a:pPr>
            <a:r>
              <a:rPr lang="en-US"/>
              <a:t>Beam Search</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Algorithmic Architecture – Our Original Plan</a:t>
            </a:r>
            <a:endParaRPr/>
          </a:p>
        </p:txBody>
      </p:sp>
      <p:sp>
        <p:nvSpPr>
          <p:cNvPr id="355" name="Google Shape;355;p34"/>
          <p:cNvSpPr txBox="1">
            <a:spLocks noGrp="1"/>
          </p:cNvSpPr>
          <p:nvPr>
            <p:ph type="body" idx="1"/>
          </p:nvPr>
        </p:nvSpPr>
        <p:spPr>
          <a:xfrm>
            <a:off x="2528888" y="1843088"/>
            <a:ext cx="8529637" cy="4649787"/>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Training data – cleaning using a CV pipeline that included OpenCV</a:t>
            </a:r>
            <a:endParaRPr/>
          </a:p>
          <a:p>
            <a:pPr marL="457200" lvl="0" indent="-342900" algn="l" rtl="0">
              <a:lnSpc>
                <a:spcPct val="90000"/>
              </a:lnSpc>
              <a:spcBef>
                <a:spcPts val="1000"/>
              </a:spcBef>
              <a:spcAft>
                <a:spcPts val="0"/>
              </a:spcAft>
              <a:buClr>
                <a:schemeClr val="dk1"/>
              </a:buClr>
              <a:buSzPts val="1800"/>
              <a:buChar char="•"/>
            </a:pPr>
            <a:r>
              <a:rPr lang="en-US"/>
              <a:t>Encoder – transfer learning using Resnet50</a:t>
            </a:r>
            <a:endParaRPr/>
          </a:p>
          <a:p>
            <a:pPr marL="457200" lvl="0" indent="-342900" algn="l" rtl="0">
              <a:lnSpc>
                <a:spcPct val="90000"/>
              </a:lnSpc>
              <a:spcBef>
                <a:spcPts val="1000"/>
              </a:spcBef>
              <a:spcAft>
                <a:spcPts val="0"/>
              </a:spcAft>
              <a:buClr>
                <a:schemeClr val="dk1"/>
              </a:buClr>
              <a:buSzPts val="1800"/>
              <a:buChar char="•"/>
            </a:pPr>
            <a:r>
              <a:rPr lang="en-US"/>
              <a:t>Attention mechanism – </a:t>
            </a:r>
            <a:endParaRPr/>
          </a:p>
          <a:p>
            <a:pPr marL="457200" lvl="0" indent="-342900" algn="l" rtl="0">
              <a:lnSpc>
                <a:spcPct val="90000"/>
              </a:lnSpc>
              <a:spcBef>
                <a:spcPts val="1000"/>
              </a:spcBef>
              <a:spcAft>
                <a:spcPts val="0"/>
              </a:spcAft>
              <a:buClr>
                <a:schemeClr val="dk1"/>
              </a:buClr>
              <a:buSzPts val="1800"/>
              <a:buChar char="•"/>
            </a:pPr>
            <a:r>
              <a:rPr lang="en-US"/>
              <a:t>Beam Search – increasingly narrows the attention mechanism to focus on specific portions of the image</a:t>
            </a:r>
            <a:endParaRPr/>
          </a:p>
          <a:p>
            <a:pPr marL="457200" lvl="0" indent="-342900" algn="l" rtl="0">
              <a:lnSpc>
                <a:spcPct val="90000"/>
              </a:lnSpc>
              <a:spcBef>
                <a:spcPts val="1000"/>
              </a:spcBef>
              <a:spcAft>
                <a:spcPts val="0"/>
              </a:spcAft>
              <a:buClr>
                <a:schemeClr val="dk1"/>
              </a:buClr>
              <a:buSzPts val="1800"/>
              <a:buChar char="•"/>
            </a:pPr>
            <a:r>
              <a:rPr lang="en-US"/>
              <a:t>Decoder – RNN/LSTM that ‘decodes’ the sentence (i.e., InChI label)</a:t>
            </a:r>
            <a:endParaRPr/>
          </a:p>
        </p:txBody>
      </p:sp>
      <p:pic>
        <p:nvPicPr>
          <p:cNvPr id="356" name="Google Shape;356;p34"/>
          <p:cNvPicPr preferRelativeResize="0"/>
          <p:nvPr/>
        </p:nvPicPr>
        <p:blipFill rotWithShape="1">
          <a:blip r:embed="rId3">
            <a:alphaModFix/>
          </a:blip>
          <a:srcRect/>
          <a:stretch/>
        </p:blipFill>
        <p:spPr>
          <a:xfrm>
            <a:off x="691407" y="1391328"/>
            <a:ext cx="1477119" cy="53578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Challenge</a:t>
            </a:r>
            <a:endParaRPr/>
          </a:p>
        </p:txBody>
      </p:sp>
      <p:sp>
        <p:nvSpPr>
          <p:cNvPr id="362" name="Google Shape;362;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Attention mechanism was complex and added to the code base without necessarily adding to the outcome</a:t>
            </a:r>
            <a:endParaRPr/>
          </a:p>
          <a:p>
            <a:pPr marL="457200" lvl="0" indent="-342900" algn="l" rtl="0">
              <a:lnSpc>
                <a:spcPct val="90000"/>
              </a:lnSpc>
              <a:spcBef>
                <a:spcPts val="1000"/>
              </a:spcBef>
              <a:spcAft>
                <a:spcPts val="0"/>
              </a:spcAft>
              <a:buClr>
                <a:schemeClr val="dk1"/>
              </a:buClr>
              <a:buSzPts val="1800"/>
              <a:buChar char="•"/>
            </a:pPr>
            <a:r>
              <a:rPr lang="en-US"/>
              <a:t>Beam Search is a new technique, and we didn’t know whether it would help or not</a:t>
            </a:r>
            <a:endParaRPr/>
          </a:p>
          <a:p>
            <a:pPr marL="457200" lvl="0" indent="-342900" algn="l" rtl="0">
              <a:lnSpc>
                <a:spcPct val="90000"/>
              </a:lnSpc>
              <a:spcBef>
                <a:spcPts val="1000"/>
              </a:spcBef>
              <a:spcAft>
                <a:spcPts val="0"/>
              </a:spcAft>
              <a:buClr>
                <a:schemeClr val="dk1"/>
              </a:buClr>
              <a:buSzPts val="1800"/>
              <a:buChar char="•"/>
            </a:pPr>
            <a:r>
              <a:rPr lang="en-US"/>
              <a:t>Decided to first try a canonical image captioning pipeline, and then move on to a more challenging pipeline if needed.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Algorithmic Architecture – Our Simplified Plan</a:t>
            </a:r>
            <a:endParaRPr/>
          </a:p>
        </p:txBody>
      </p:sp>
      <p:sp>
        <p:nvSpPr>
          <p:cNvPr id="368" name="Google Shape;368;p36"/>
          <p:cNvSpPr txBox="1"/>
          <p:nvPr/>
        </p:nvSpPr>
        <p:spPr>
          <a:xfrm>
            <a:off x="2528888" y="1843088"/>
            <a:ext cx="8529637" cy="4649787"/>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Training data – cleaning using a CV pipeline that included OpenCV</a:t>
            </a:r>
            <a:endParaRPr sz="1400" b="0" i="0" u="none" strike="noStrike" cap="none">
              <a:solidFill>
                <a:srgbClr val="000000"/>
              </a:solidFill>
              <a:latin typeface="Arial"/>
              <a:ea typeface="Arial"/>
              <a:cs typeface="Arial"/>
              <a:sym typeface="Arial"/>
            </a:endParaRPr>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Encoder – transfer learning using Resnet50</a:t>
            </a:r>
            <a:endParaRPr sz="1400" b="0" i="0" u="none" strike="noStrike" cap="none">
              <a:solidFill>
                <a:srgbClr val="000000"/>
              </a:solidFill>
              <a:latin typeface="Arial"/>
              <a:ea typeface="Arial"/>
              <a:cs typeface="Arial"/>
              <a:sym typeface="Arial"/>
            </a:endParaRPr>
          </a:p>
          <a:p>
            <a:pPr marL="457200" marR="0" lvl="0" indent="-342900" algn="l" rtl="0">
              <a:lnSpc>
                <a:spcPct val="90000"/>
              </a:lnSpc>
              <a:spcBef>
                <a:spcPts val="1000"/>
              </a:spcBef>
              <a:spcAft>
                <a:spcPts val="0"/>
              </a:spcAft>
              <a:buClr>
                <a:schemeClr val="dk1"/>
              </a:buClr>
              <a:buSzPts val="1800"/>
              <a:buFont typeface="Arial"/>
              <a:buChar char="•"/>
            </a:pPr>
            <a:r>
              <a:rPr lang="en-US" sz="2800" b="0" i="0" u="none" strike="noStrike" cap="none">
                <a:solidFill>
                  <a:schemeClr val="dk1"/>
                </a:solidFill>
                <a:latin typeface="Calibri"/>
                <a:ea typeface="Calibri"/>
                <a:cs typeface="Calibri"/>
                <a:sym typeface="Calibri"/>
              </a:rPr>
              <a:t>Decoder – RNN/LSTM that ‘decodes’ the sentence (i.e., InChI label)</a:t>
            </a:r>
            <a:endParaRPr sz="2800" b="0" i="0" u="none" strike="noStrike" cap="none">
              <a:solidFill>
                <a:schemeClr val="dk1"/>
              </a:solidFill>
              <a:latin typeface="Calibri"/>
              <a:ea typeface="Calibri"/>
              <a:cs typeface="Calibri"/>
              <a:sym typeface="Calibri"/>
            </a:endParaRPr>
          </a:p>
        </p:txBody>
      </p:sp>
      <p:pic>
        <p:nvPicPr>
          <p:cNvPr id="369" name="Google Shape;369;p36"/>
          <p:cNvPicPr preferRelativeResize="0"/>
          <p:nvPr/>
        </p:nvPicPr>
        <p:blipFill rotWithShape="1">
          <a:blip r:embed="rId3">
            <a:alphaModFix/>
          </a:blip>
          <a:srcRect/>
          <a:stretch/>
        </p:blipFill>
        <p:spPr>
          <a:xfrm>
            <a:off x="691407" y="1391328"/>
            <a:ext cx="1477119" cy="5357812"/>
          </a:xfrm>
          <a:prstGeom prst="rect">
            <a:avLst/>
          </a:prstGeom>
          <a:noFill/>
          <a:ln>
            <a:noFill/>
          </a:ln>
        </p:spPr>
      </p:pic>
      <p:cxnSp>
        <p:nvCxnSpPr>
          <p:cNvPr id="370" name="Google Shape;370;p36"/>
          <p:cNvCxnSpPr/>
          <p:nvPr/>
        </p:nvCxnSpPr>
        <p:spPr>
          <a:xfrm>
            <a:off x="942975" y="3888333"/>
            <a:ext cx="1085850" cy="728662"/>
          </a:xfrm>
          <a:prstGeom prst="straightConnector1">
            <a:avLst/>
          </a:prstGeom>
          <a:noFill/>
          <a:ln w="9525" cap="flat" cmpd="sng">
            <a:solidFill>
              <a:srgbClr val="4986D1"/>
            </a:solidFill>
            <a:prstDash val="solid"/>
            <a:round/>
            <a:headEnd type="none" w="sm" len="sm"/>
            <a:tailEnd type="none" w="sm" len="sm"/>
          </a:ln>
        </p:spPr>
      </p:cxnSp>
      <p:cxnSp>
        <p:nvCxnSpPr>
          <p:cNvPr id="371" name="Google Shape;371;p36"/>
          <p:cNvCxnSpPr/>
          <p:nvPr/>
        </p:nvCxnSpPr>
        <p:spPr>
          <a:xfrm>
            <a:off x="853638" y="4839518"/>
            <a:ext cx="1085850" cy="728662"/>
          </a:xfrm>
          <a:prstGeom prst="straightConnector1">
            <a:avLst/>
          </a:prstGeom>
          <a:noFill/>
          <a:ln w="9525" cap="flat" cmpd="sng">
            <a:solidFill>
              <a:srgbClr val="4986D1"/>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4"/>
          <p:cNvSpPr txBox="1"/>
          <p:nvPr/>
        </p:nvSpPr>
        <p:spPr>
          <a:xfrm>
            <a:off x="1285103" y="2088292"/>
            <a:ext cx="9798908"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Now that we have our deep learning pipeline planned what’s next?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Tasks</a:t>
            </a:r>
            <a:endParaRPr/>
          </a:p>
        </p:txBody>
      </p:sp>
      <p:grpSp>
        <p:nvGrpSpPr>
          <p:cNvPr id="382" name="Google Shape;382;p31"/>
          <p:cNvGrpSpPr/>
          <p:nvPr/>
        </p:nvGrpSpPr>
        <p:grpSpPr>
          <a:xfrm>
            <a:off x="2527927" y="1283110"/>
            <a:ext cx="8128000" cy="5110560"/>
            <a:chOff x="0" y="154053"/>
            <a:chExt cx="8128000" cy="5110560"/>
          </a:xfrm>
        </p:grpSpPr>
        <p:sp>
          <p:nvSpPr>
            <p:cNvPr id="383" name="Google Shape;383;p31"/>
            <p:cNvSpPr/>
            <p:nvPr/>
          </p:nvSpPr>
          <p:spPr>
            <a:xfrm>
              <a:off x="0" y="360693"/>
              <a:ext cx="8128000" cy="1014300"/>
            </a:xfrm>
            <a:prstGeom prst="rect">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1"/>
            <p:cNvSpPr txBox="1"/>
            <p:nvPr/>
          </p:nvSpPr>
          <p:spPr>
            <a:xfrm>
              <a:off x="0" y="360693"/>
              <a:ext cx="8128000" cy="1014300"/>
            </a:xfrm>
            <a:prstGeom prst="rect">
              <a:avLst/>
            </a:prstGeom>
            <a:noFill/>
            <a:ln>
              <a:noFill/>
            </a:ln>
          </p:spPr>
          <p:txBody>
            <a:bodyPr spcFirstLastPara="1" wrap="square" lIns="630800" tIns="291575" rIns="630800" bIns="9955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Speckle Removal</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Image Sharpening</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Tools: OpenCV</a:t>
              </a:r>
              <a:endParaRPr sz="1400" b="0" i="0" u="none" strike="noStrike" cap="none">
                <a:solidFill>
                  <a:srgbClr val="000000"/>
                </a:solidFill>
                <a:latin typeface="Arial"/>
                <a:ea typeface="Arial"/>
                <a:cs typeface="Arial"/>
                <a:sym typeface="Arial"/>
              </a:endParaRPr>
            </a:p>
          </p:txBody>
        </p:sp>
        <p:sp>
          <p:nvSpPr>
            <p:cNvPr id="385" name="Google Shape;385;p31"/>
            <p:cNvSpPr/>
            <p:nvPr/>
          </p:nvSpPr>
          <p:spPr>
            <a:xfrm>
              <a:off x="406400" y="154053"/>
              <a:ext cx="5689600" cy="41328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1"/>
            <p:cNvSpPr txBox="1"/>
            <p:nvPr/>
          </p:nvSpPr>
          <p:spPr>
            <a:xfrm>
              <a:off x="426575" y="174228"/>
              <a:ext cx="5649250" cy="372930"/>
            </a:xfrm>
            <a:prstGeom prst="rect">
              <a:avLst/>
            </a:prstGeom>
            <a:noFill/>
            <a:ln>
              <a:noFill/>
            </a:ln>
          </p:spPr>
          <p:txBody>
            <a:bodyPr spcFirstLastPara="1" wrap="square" lIns="215050" tIns="0" rIns="215050" bIns="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Clean Images</a:t>
              </a:r>
              <a:endParaRPr sz="1400" b="0" i="0" u="none" strike="noStrike" cap="none">
                <a:solidFill>
                  <a:srgbClr val="000000"/>
                </a:solidFill>
                <a:latin typeface="Arial"/>
                <a:ea typeface="Arial"/>
                <a:cs typeface="Arial"/>
                <a:sym typeface="Arial"/>
              </a:endParaRPr>
            </a:p>
          </p:txBody>
        </p:sp>
        <p:sp>
          <p:nvSpPr>
            <p:cNvPr id="387" name="Google Shape;387;p31"/>
            <p:cNvSpPr/>
            <p:nvPr/>
          </p:nvSpPr>
          <p:spPr>
            <a:xfrm>
              <a:off x="0" y="1657233"/>
              <a:ext cx="8128000" cy="1014300"/>
            </a:xfrm>
            <a:prstGeom prst="rect">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1"/>
            <p:cNvSpPr txBox="1"/>
            <p:nvPr/>
          </p:nvSpPr>
          <p:spPr>
            <a:xfrm>
              <a:off x="0" y="1657233"/>
              <a:ext cx="8128000" cy="1014300"/>
            </a:xfrm>
            <a:prstGeom prst="rect">
              <a:avLst/>
            </a:prstGeom>
            <a:noFill/>
            <a:ln>
              <a:noFill/>
            </a:ln>
          </p:spPr>
          <p:txBody>
            <a:bodyPr spcFirstLastPara="1" wrap="square" lIns="630800" tIns="291575" rIns="630800" bIns="9955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Tokenization</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Vocabulary</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Tools: TorchText</a:t>
              </a:r>
              <a:endParaRPr sz="1400" b="0" i="0" u="none" strike="noStrike" cap="none">
                <a:solidFill>
                  <a:srgbClr val="000000"/>
                </a:solidFill>
                <a:latin typeface="Arial"/>
                <a:ea typeface="Arial"/>
                <a:cs typeface="Arial"/>
                <a:sym typeface="Arial"/>
              </a:endParaRPr>
            </a:p>
          </p:txBody>
        </p:sp>
        <p:sp>
          <p:nvSpPr>
            <p:cNvPr id="389" name="Google Shape;389;p31"/>
            <p:cNvSpPr/>
            <p:nvPr/>
          </p:nvSpPr>
          <p:spPr>
            <a:xfrm>
              <a:off x="406400" y="1450593"/>
              <a:ext cx="5689600" cy="41328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1"/>
            <p:cNvSpPr txBox="1"/>
            <p:nvPr/>
          </p:nvSpPr>
          <p:spPr>
            <a:xfrm>
              <a:off x="426575" y="1470768"/>
              <a:ext cx="5649250" cy="372930"/>
            </a:xfrm>
            <a:prstGeom prst="rect">
              <a:avLst/>
            </a:prstGeom>
            <a:noFill/>
            <a:ln>
              <a:noFill/>
            </a:ln>
          </p:spPr>
          <p:txBody>
            <a:bodyPr spcFirstLastPara="1" wrap="square" lIns="215050" tIns="0" rIns="215050" bIns="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Process Text</a:t>
              </a:r>
              <a:endParaRPr sz="1400" b="0" i="0" u="none" strike="noStrike" cap="none">
                <a:solidFill>
                  <a:srgbClr val="000000"/>
                </a:solidFill>
                <a:latin typeface="Arial"/>
                <a:ea typeface="Arial"/>
                <a:cs typeface="Arial"/>
                <a:sym typeface="Arial"/>
              </a:endParaRPr>
            </a:p>
          </p:txBody>
        </p:sp>
        <p:sp>
          <p:nvSpPr>
            <p:cNvPr id="391" name="Google Shape;391;p31"/>
            <p:cNvSpPr/>
            <p:nvPr/>
          </p:nvSpPr>
          <p:spPr>
            <a:xfrm>
              <a:off x="0" y="2953773"/>
              <a:ext cx="8128000" cy="793800"/>
            </a:xfrm>
            <a:prstGeom prst="rect">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1"/>
            <p:cNvSpPr txBox="1"/>
            <p:nvPr/>
          </p:nvSpPr>
          <p:spPr>
            <a:xfrm>
              <a:off x="0" y="2953773"/>
              <a:ext cx="8128000" cy="793800"/>
            </a:xfrm>
            <a:prstGeom prst="rect">
              <a:avLst/>
            </a:prstGeom>
            <a:noFill/>
            <a:ln>
              <a:noFill/>
            </a:ln>
          </p:spPr>
          <p:txBody>
            <a:bodyPr spcFirstLastPara="1" wrap="square" lIns="630800" tIns="291575" rIns="630800" bIns="9955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Transfer learning</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Resnet50 or 152 (indicates layers deep for CNN)</a:t>
              </a:r>
              <a:endParaRPr sz="1400" b="0" i="0" u="none" strike="noStrike" cap="none">
                <a:solidFill>
                  <a:srgbClr val="000000"/>
                </a:solidFill>
                <a:latin typeface="Arial"/>
                <a:ea typeface="Arial"/>
                <a:cs typeface="Arial"/>
                <a:sym typeface="Arial"/>
              </a:endParaRPr>
            </a:p>
          </p:txBody>
        </p:sp>
        <p:sp>
          <p:nvSpPr>
            <p:cNvPr id="393" name="Google Shape;393;p31"/>
            <p:cNvSpPr/>
            <p:nvPr/>
          </p:nvSpPr>
          <p:spPr>
            <a:xfrm>
              <a:off x="406400" y="2747133"/>
              <a:ext cx="5689600" cy="41328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1"/>
            <p:cNvSpPr txBox="1"/>
            <p:nvPr/>
          </p:nvSpPr>
          <p:spPr>
            <a:xfrm>
              <a:off x="426575" y="2767308"/>
              <a:ext cx="5649250" cy="372930"/>
            </a:xfrm>
            <a:prstGeom prst="rect">
              <a:avLst/>
            </a:prstGeom>
            <a:noFill/>
            <a:ln>
              <a:noFill/>
            </a:ln>
          </p:spPr>
          <p:txBody>
            <a:bodyPr spcFirstLastPara="1" wrap="square" lIns="215050" tIns="0" rIns="215050" bIns="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Encode Images &amp; Labels</a:t>
              </a:r>
              <a:endParaRPr sz="1400" b="0" i="0" u="none" strike="noStrike" cap="none">
                <a:solidFill>
                  <a:srgbClr val="000000"/>
                </a:solidFill>
                <a:latin typeface="Arial"/>
                <a:ea typeface="Arial"/>
                <a:cs typeface="Arial"/>
                <a:sym typeface="Arial"/>
              </a:endParaRPr>
            </a:p>
          </p:txBody>
        </p:sp>
        <p:sp>
          <p:nvSpPr>
            <p:cNvPr id="395" name="Google Shape;395;p31"/>
            <p:cNvSpPr/>
            <p:nvPr/>
          </p:nvSpPr>
          <p:spPr>
            <a:xfrm>
              <a:off x="0" y="4029813"/>
              <a:ext cx="8128000" cy="1234800"/>
            </a:xfrm>
            <a:prstGeom prst="rect">
              <a:avLst/>
            </a:prstGeom>
            <a:solidFill>
              <a:schemeClr val="lt1">
                <a:alpha val="89411"/>
              </a:schemeClr>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1"/>
            <p:cNvSpPr txBox="1"/>
            <p:nvPr/>
          </p:nvSpPr>
          <p:spPr>
            <a:xfrm>
              <a:off x="0" y="4029813"/>
              <a:ext cx="8128000" cy="1234800"/>
            </a:xfrm>
            <a:prstGeom prst="rect">
              <a:avLst/>
            </a:prstGeom>
            <a:noFill/>
            <a:ln>
              <a:noFill/>
            </a:ln>
          </p:spPr>
          <p:txBody>
            <a:bodyPr spcFirstLastPara="1" wrap="square" lIns="630800" tIns="291575" rIns="630800" bIns="99550" anchor="t" anchorCtr="0">
              <a:noAutofit/>
            </a:bodyPr>
            <a:lstStyle/>
            <a:p>
              <a:pPr marL="114300" marR="0" lvl="1" indent="-114300" algn="l" rtl="0">
                <a:lnSpc>
                  <a:spcPct val="9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LSTM</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Natural Language Generation of 'Sentences'</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First caption is heaviest weighted</a:t>
              </a:r>
              <a:endParaRPr sz="1400" b="0" i="0" u="none" strike="noStrike" cap="none">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First caption is taken as final answer</a:t>
              </a:r>
              <a:endParaRPr sz="1400" b="0" i="0" u="none" strike="noStrike" cap="none">
                <a:solidFill>
                  <a:srgbClr val="000000"/>
                </a:solidFill>
                <a:latin typeface="Arial"/>
                <a:ea typeface="Arial"/>
                <a:cs typeface="Arial"/>
                <a:sym typeface="Arial"/>
              </a:endParaRPr>
            </a:p>
          </p:txBody>
        </p:sp>
        <p:sp>
          <p:nvSpPr>
            <p:cNvPr id="397" name="Google Shape;397;p31"/>
            <p:cNvSpPr/>
            <p:nvPr/>
          </p:nvSpPr>
          <p:spPr>
            <a:xfrm>
              <a:off x="406400" y="3823173"/>
              <a:ext cx="5689600" cy="41328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1"/>
            <p:cNvSpPr txBox="1"/>
            <p:nvPr/>
          </p:nvSpPr>
          <p:spPr>
            <a:xfrm>
              <a:off x="426575" y="3843348"/>
              <a:ext cx="5649250" cy="372930"/>
            </a:xfrm>
            <a:prstGeom prst="rect">
              <a:avLst/>
            </a:prstGeom>
            <a:noFill/>
            <a:ln>
              <a:noFill/>
            </a:ln>
          </p:spPr>
          <p:txBody>
            <a:bodyPr spcFirstLastPara="1" wrap="square" lIns="215050" tIns="0" rIns="215050" bIns="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Decode Labels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Tasks</a:t>
            </a:r>
            <a:endParaRPr/>
          </a:p>
        </p:txBody>
      </p:sp>
      <p:sp>
        <p:nvSpPr>
          <p:cNvPr id="404" name="Google Shape;404;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a:bodyPr>
          <a:lstStyle/>
          <a:p>
            <a:pPr marL="457200" lvl="0" indent="-342899" algn="l" rtl="0">
              <a:lnSpc>
                <a:spcPct val="90000"/>
              </a:lnSpc>
              <a:spcBef>
                <a:spcPts val="1000"/>
              </a:spcBef>
              <a:spcAft>
                <a:spcPts val="0"/>
              </a:spcAft>
              <a:buClr>
                <a:schemeClr val="dk1"/>
              </a:buClr>
              <a:buSzPct val="81081"/>
              <a:buChar char="•"/>
            </a:pPr>
            <a:r>
              <a:rPr lang="en-US"/>
              <a:t>Clean all images (labeled and unlabeled) using computer vision library OpenCV</a:t>
            </a:r>
            <a:endParaRPr/>
          </a:p>
          <a:p>
            <a:pPr marL="457200" lvl="0" indent="-342899" algn="l" rtl="0">
              <a:lnSpc>
                <a:spcPct val="90000"/>
              </a:lnSpc>
              <a:spcBef>
                <a:spcPts val="1000"/>
              </a:spcBef>
              <a:spcAft>
                <a:spcPts val="0"/>
              </a:spcAft>
              <a:buClr>
                <a:schemeClr val="dk1"/>
              </a:buClr>
              <a:buSzPct val="81081"/>
              <a:buChar char="•"/>
            </a:pPr>
            <a:r>
              <a:rPr lang="en-US"/>
              <a:t>Split data into training, validation and test sets</a:t>
            </a:r>
            <a:endParaRPr/>
          </a:p>
          <a:p>
            <a:pPr marL="457200" lvl="0" indent="-342899" algn="l" rtl="0">
              <a:lnSpc>
                <a:spcPct val="90000"/>
              </a:lnSpc>
              <a:spcBef>
                <a:spcPts val="1000"/>
              </a:spcBef>
              <a:spcAft>
                <a:spcPts val="0"/>
              </a:spcAft>
              <a:buClr>
                <a:schemeClr val="dk1"/>
              </a:buClr>
              <a:buSzPct val="81081"/>
              <a:buChar char="•"/>
            </a:pPr>
            <a:r>
              <a:rPr lang="en-US"/>
              <a:t>Process all images into Pytorch tensors</a:t>
            </a:r>
            <a:endParaRPr/>
          </a:p>
          <a:p>
            <a:pPr marL="457200" lvl="0" indent="-342899" algn="l" rtl="0">
              <a:lnSpc>
                <a:spcPct val="90000"/>
              </a:lnSpc>
              <a:spcBef>
                <a:spcPts val="1000"/>
              </a:spcBef>
              <a:spcAft>
                <a:spcPts val="0"/>
              </a:spcAft>
              <a:buClr>
                <a:schemeClr val="dk1"/>
              </a:buClr>
              <a:buSzPct val="81081"/>
              <a:buChar char="•"/>
            </a:pPr>
            <a:r>
              <a:rPr lang="en-US"/>
              <a:t>Process all InChI labels into a ‘vocabulary’ for the neural networks</a:t>
            </a:r>
            <a:endParaRPr/>
          </a:p>
          <a:p>
            <a:pPr marL="457200" lvl="0" indent="-342899" algn="l" rtl="0">
              <a:lnSpc>
                <a:spcPct val="90000"/>
              </a:lnSpc>
              <a:spcBef>
                <a:spcPts val="1000"/>
              </a:spcBef>
              <a:spcAft>
                <a:spcPts val="0"/>
              </a:spcAft>
              <a:buClr>
                <a:schemeClr val="dk1"/>
              </a:buClr>
              <a:buSzPct val="81081"/>
              <a:buChar char="•"/>
            </a:pPr>
            <a:r>
              <a:rPr lang="en-US"/>
              <a:t>Train the encoder model - Resnet50 model weights with final classifier removed</a:t>
            </a:r>
            <a:endParaRPr/>
          </a:p>
          <a:p>
            <a:pPr marL="457200" lvl="0" indent="-342899" algn="l" rtl="0">
              <a:lnSpc>
                <a:spcPct val="90000"/>
              </a:lnSpc>
              <a:spcBef>
                <a:spcPts val="1000"/>
              </a:spcBef>
              <a:spcAft>
                <a:spcPts val="0"/>
              </a:spcAft>
              <a:buClr>
                <a:schemeClr val="dk1"/>
              </a:buClr>
              <a:buSzPct val="81081"/>
              <a:buChar char="•"/>
            </a:pPr>
            <a:r>
              <a:rPr lang="en-US"/>
              <a:t>Train the decoder model – RNN/LSTM with a linear output layer</a:t>
            </a:r>
            <a:endParaRPr/>
          </a:p>
          <a:p>
            <a:pPr marL="457200" lvl="0" indent="-342899" algn="l" rtl="0">
              <a:lnSpc>
                <a:spcPct val="90000"/>
              </a:lnSpc>
              <a:spcBef>
                <a:spcPts val="1000"/>
              </a:spcBef>
              <a:spcAft>
                <a:spcPts val="0"/>
              </a:spcAft>
              <a:buClr>
                <a:schemeClr val="dk1"/>
              </a:buClr>
              <a:buSzPct val="81081"/>
              <a:buChar char="•"/>
            </a:pPr>
            <a:r>
              <a:rPr lang="en-US"/>
              <a:t>Infer all InChI Labels</a:t>
            </a:r>
            <a:endParaRPr/>
          </a:p>
          <a:p>
            <a:pPr marL="457200" lvl="0" indent="-342899" algn="l" rtl="0">
              <a:lnSpc>
                <a:spcPct val="90000"/>
              </a:lnSpc>
              <a:spcBef>
                <a:spcPts val="1000"/>
              </a:spcBef>
              <a:spcAft>
                <a:spcPts val="0"/>
              </a:spcAft>
              <a:buClr>
                <a:schemeClr val="dk1"/>
              </a:buClr>
              <a:buSzPct val="81081"/>
              <a:buChar char="•"/>
            </a:pPr>
            <a:r>
              <a:rPr lang="en-US"/>
              <a:t>Calculate Levenschtein scores (to determine difference from correct label to true label) for validation set</a:t>
            </a:r>
            <a:endParaRPr/>
          </a:p>
          <a:p>
            <a:pPr marL="457200" lvl="0" indent="-342899" algn="l" rtl="0">
              <a:lnSpc>
                <a:spcPct val="90000"/>
              </a:lnSpc>
              <a:spcBef>
                <a:spcPts val="1000"/>
              </a:spcBef>
              <a:spcAft>
                <a:spcPts val="0"/>
              </a:spcAft>
              <a:buClr>
                <a:schemeClr val="dk1"/>
              </a:buClr>
              <a:buSzPct val="81081"/>
              <a:buChar char="•"/>
            </a:pPr>
            <a:r>
              <a:rPr lang="en-US"/>
              <a:t>Create inference in final submission format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p:nvPr/>
        </p:nvSpPr>
        <p:spPr>
          <a:xfrm>
            <a:off x="1285103" y="2088292"/>
            <a:ext cx="979890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Deep Learning Pipelines take a long time to run…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5"/>
          <p:cNvSpPr txBox="1"/>
          <p:nvPr/>
        </p:nvSpPr>
        <p:spPr>
          <a:xfrm>
            <a:off x="1285103" y="2088292"/>
            <a:ext cx="979890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What the results looked like…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1f039ab6bf_1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Definitions</a:t>
            </a:r>
            <a:endParaRPr/>
          </a:p>
        </p:txBody>
      </p:sp>
      <p:sp>
        <p:nvSpPr>
          <p:cNvPr id="415" name="Google Shape;415;g11f039ab6bf_1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Ray – ‘workers’ – the executors (pod which requests resources - CPUs or GPUs) that do the calculations for the project</a:t>
            </a:r>
            <a:endParaRPr/>
          </a:p>
          <a:p>
            <a:pPr marL="457200" lvl="0" indent="-342900" algn="l" rtl="0">
              <a:lnSpc>
                <a:spcPct val="90000"/>
              </a:lnSpc>
              <a:spcBef>
                <a:spcPts val="1000"/>
              </a:spcBef>
              <a:spcAft>
                <a:spcPts val="0"/>
              </a:spcAft>
              <a:buClr>
                <a:schemeClr val="dk1"/>
              </a:buClr>
              <a:buSzPts val="1800"/>
              <a:buChar char="•"/>
            </a:pPr>
            <a:r>
              <a:rPr lang="en-US"/>
              <a:t>Pytorch – ‘workers’ – threads that encompass individual executions of the code</a:t>
            </a:r>
            <a:endParaRPr/>
          </a:p>
          <a:p>
            <a:pPr marL="457200" lvl="0" indent="-342900" algn="l" rtl="0">
              <a:lnSpc>
                <a:spcPct val="90000"/>
              </a:lnSpc>
              <a:spcBef>
                <a:spcPts val="1000"/>
              </a:spcBef>
              <a:spcAft>
                <a:spcPts val="0"/>
              </a:spcAft>
              <a:buClr>
                <a:schemeClr val="dk1"/>
              </a:buClr>
              <a:buSzPts val="1800"/>
              <a:buChar char="•"/>
            </a:pPr>
            <a:r>
              <a:rPr lang="en-US"/>
              <a:t>An example is a set up with 4 pytorch workers that has 5 cpus each would use a total of 20 cpus.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8"/>
          <p:cNvSpPr txBox="1">
            <a:spLocks noGrp="1"/>
          </p:cNvSpPr>
          <p:nvPr>
            <p:ph type="title"/>
          </p:nvPr>
        </p:nvSpPr>
        <p:spPr>
          <a:xfrm>
            <a:off x="841248" y="932688"/>
            <a:ext cx="4892040" cy="177393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1800"/>
              <a:buNone/>
            </a:pPr>
            <a:r>
              <a:rPr lang="en-US" sz="4000"/>
              <a:t>Experimental Design: Training and Testing</a:t>
            </a:r>
            <a:endParaRPr/>
          </a:p>
        </p:txBody>
      </p:sp>
      <p:sp>
        <p:nvSpPr>
          <p:cNvPr id="421" name="Google Shape;421;p38"/>
          <p:cNvSpPr txBox="1">
            <a:spLocks noGrp="1"/>
          </p:cNvSpPr>
          <p:nvPr>
            <p:ph type="body" idx="1"/>
          </p:nvPr>
        </p:nvSpPr>
        <p:spPr>
          <a:xfrm>
            <a:off x="841248" y="2898648"/>
            <a:ext cx="4892040" cy="3209544"/>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sz="2000"/>
              <a:t>Run experiments 3x, inference 1x per model trained</a:t>
            </a:r>
            <a:endParaRPr/>
          </a:p>
          <a:p>
            <a:pPr marL="457200" lvl="0" indent="-342900" algn="l" rtl="0">
              <a:lnSpc>
                <a:spcPct val="90000"/>
              </a:lnSpc>
              <a:spcBef>
                <a:spcPts val="1000"/>
              </a:spcBef>
              <a:spcAft>
                <a:spcPts val="0"/>
              </a:spcAft>
              <a:buClr>
                <a:schemeClr val="dk1"/>
              </a:buClr>
              <a:buSzPts val="1800"/>
              <a:buChar char="•"/>
            </a:pPr>
            <a:r>
              <a:rPr lang="en-US" sz="2000"/>
              <a:t>Calculate Levenschtein scores on validation data</a:t>
            </a:r>
            <a:endParaRPr/>
          </a:p>
          <a:p>
            <a:pPr marL="457200" lvl="0" indent="-342900" algn="l" rtl="0">
              <a:lnSpc>
                <a:spcPct val="90000"/>
              </a:lnSpc>
              <a:spcBef>
                <a:spcPts val="1000"/>
              </a:spcBef>
              <a:spcAft>
                <a:spcPts val="0"/>
              </a:spcAft>
              <a:buClr>
                <a:schemeClr val="dk1"/>
              </a:buClr>
              <a:buSzPts val="1800"/>
              <a:buChar char="•"/>
            </a:pPr>
            <a:r>
              <a:rPr lang="en-US" sz="2000"/>
              <a:t>High memory CPU and GPU with Shared Memory not rationed</a:t>
            </a:r>
            <a:endParaRPr/>
          </a:p>
          <a:p>
            <a:pPr marL="457200" lvl="0" indent="-228600" algn="l" rtl="0">
              <a:lnSpc>
                <a:spcPct val="90000"/>
              </a:lnSpc>
              <a:spcBef>
                <a:spcPts val="1000"/>
              </a:spcBef>
              <a:spcAft>
                <a:spcPts val="0"/>
              </a:spcAft>
              <a:buClr>
                <a:schemeClr val="dk1"/>
              </a:buClr>
              <a:buSzPts val="1800"/>
              <a:buNone/>
            </a:pPr>
            <a:endParaRPr sz="2000"/>
          </a:p>
          <a:p>
            <a:pPr marL="457200" lvl="0" indent="-228600" algn="l" rtl="0">
              <a:lnSpc>
                <a:spcPct val="90000"/>
              </a:lnSpc>
              <a:spcBef>
                <a:spcPts val="1000"/>
              </a:spcBef>
              <a:spcAft>
                <a:spcPts val="0"/>
              </a:spcAft>
              <a:buClr>
                <a:schemeClr val="dk1"/>
              </a:buClr>
              <a:buSzPts val="1800"/>
              <a:buNone/>
            </a:pPr>
            <a:endParaRPr sz="2000"/>
          </a:p>
          <a:p>
            <a:pPr marL="457200" lvl="0" indent="-228600" algn="l" rtl="0">
              <a:lnSpc>
                <a:spcPct val="90000"/>
              </a:lnSpc>
              <a:spcBef>
                <a:spcPts val="1000"/>
              </a:spcBef>
              <a:spcAft>
                <a:spcPts val="0"/>
              </a:spcAft>
              <a:buClr>
                <a:schemeClr val="dk1"/>
              </a:buClr>
              <a:buSzPts val="1800"/>
              <a:buNone/>
            </a:pPr>
            <a:endParaRPr sz="2000"/>
          </a:p>
          <a:p>
            <a:pPr marL="0" lvl="0" indent="0" algn="l" rtl="0">
              <a:lnSpc>
                <a:spcPct val="90000"/>
              </a:lnSpc>
              <a:spcBef>
                <a:spcPts val="1000"/>
              </a:spcBef>
              <a:spcAft>
                <a:spcPts val="0"/>
              </a:spcAft>
              <a:buSzPts val="1800"/>
              <a:buNone/>
            </a:pPr>
            <a:endParaRPr sz="2000"/>
          </a:p>
        </p:txBody>
      </p:sp>
      <p:graphicFrame>
        <p:nvGraphicFramePr>
          <p:cNvPr id="422" name="Google Shape;422;p38"/>
          <p:cNvGraphicFramePr/>
          <p:nvPr/>
        </p:nvGraphicFramePr>
        <p:xfrm>
          <a:off x="6748272" y="2215037"/>
          <a:ext cx="3000000" cy="3000000"/>
        </p:xfrm>
        <a:graphic>
          <a:graphicData uri="http://schemas.openxmlformats.org/drawingml/2006/table">
            <a:tbl>
              <a:tblPr firstRow="1" bandRow="1">
                <a:noFill/>
                <a:tableStyleId>{AAC7D8AA-5568-4121-B901-88974D373FDE}</a:tableStyleId>
              </a:tblPr>
              <a:tblGrid>
                <a:gridCol w="1174625">
                  <a:extLst>
                    <a:ext uri="{9D8B030D-6E8A-4147-A177-3AD203B41FA5}">
                      <a16:colId xmlns:a16="http://schemas.microsoft.com/office/drawing/2014/main" val="20000"/>
                    </a:ext>
                  </a:extLst>
                </a:gridCol>
                <a:gridCol w="962725">
                  <a:extLst>
                    <a:ext uri="{9D8B030D-6E8A-4147-A177-3AD203B41FA5}">
                      <a16:colId xmlns:a16="http://schemas.microsoft.com/office/drawing/2014/main" val="20001"/>
                    </a:ext>
                  </a:extLst>
                </a:gridCol>
                <a:gridCol w="962725">
                  <a:extLst>
                    <a:ext uri="{9D8B030D-6E8A-4147-A177-3AD203B41FA5}">
                      <a16:colId xmlns:a16="http://schemas.microsoft.com/office/drawing/2014/main" val="20002"/>
                    </a:ext>
                  </a:extLst>
                </a:gridCol>
                <a:gridCol w="962725">
                  <a:extLst>
                    <a:ext uri="{9D8B030D-6E8A-4147-A177-3AD203B41FA5}">
                      <a16:colId xmlns:a16="http://schemas.microsoft.com/office/drawing/2014/main" val="20003"/>
                    </a:ext>
                  </a:extLst>
                </a:gridCol>
                <a:gridCol w="962725">
                  <a:extLst>
                    <a:ext uri="{9D8B030D-6E8A-4147-A177-3AD203B41FA5}">
                      <a16:colId xmlns:a16="http://schemas.microsoft.com/office/drawing/2014/main" val="20004"/>
                    </a:ext>
                  </a:extLst>
                </a:gridCol>
              </a:tblGrid>
              <a:tr h="665725">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a:solidFill>
                            <a:srgbClr val="FFFFFF"/>
                          </a:solidFill>
                        </a:rPr>
                        <a:t>Hardware</a:t>
                      </a:r>
                      <a:endParaRPr sz="1400" u="none" strike="noStrike" cap="none"/>
                    </a:p>
                  </a:txBody>
                  <a:tcPr marL="146000" marR="87600" marT="87600" marB="87600">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636B68">
                        <a:alpha val="6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a:solidFill>
                            <a:srgbClr val="FFFFFF"/>
                          </a:solidFill>
                        </a:rPr>
                        <a:t>Number of Epochs</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636B68">
                        <a:alpha val="6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a:solidFill>
                            <a:srgbClr val="FFFFFF"/>
                          </a:solidFill>
                        </a:rPr>
                        <a:t>Number of Executors (Ray)</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636B68">
                        <a:alpha val="6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a:solidFill>
                            <a:srgbClr val="FFFFFF"/>
                          </a:solidFill>
                        </a:rPr>
                        <a:t>Number of Workers (Pytorch)</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636B68">
                        <a:alpha val="6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a:solidFill>
                            <a:srgbClr val="FFFFFF"/>
                          </a:solidFill>
                        </a:rPr>
                        <a:t>Number of Repeats</a:t>
                      </a:r>
                      <a:endParaRPr sz="1400" u="none" strike="noStrike" cap="none"/>
                    </a:p>
                  </a:txBody>
                  <a:tcPr marL="146000" marR="87600" marT="87600" marB="87600">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636B68">
                        <a:alpha val="69411"/>
                      </a:srgbClr>
                    </a:solidFill>
                  </a:tcPr>
                </a:tc>
                <a:extLst>
                  <a:ext uri="{0D108BD9-81ED-4DB2-BD59-A6C34878D82A}">
                    <a16:rowId xmlns:a16="http://schemas.microsoft.com/office/drawing/2014/main" val="10000"/>
                  </a:ext>
                </a:extLst>
              </a:tr>
              <a:tr h="354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g4dn-16xlarge</a:t>
                      </a:r>
                      <a:endParaRPr sz="1400" u="none" strike="noStrike" cap="none"/>
                    </a:p>
                  </a:txBody>
                  <a:tcPr marL="146000" marR="87600" marT="87600" marB="87600">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1</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0</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1</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3X</a:t>
                      </a:r>
                      <a:endParaRPr sz="1400" u="none" strike="noStrike" cap="none"/>
                    </a:p>
                  </a:txBody>
                  <a:tcPr marL="146000" marR="87600" marT="87600" marB="87600">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509"/>
                      </a:srgbClr>
                    </a:solidFill>
                  </a:tcPr>
                </a:tc>
                <a:extLst>
                  <a:ext uri="{0D108BD9-81ED-4DB2-BD59-A6C34878D82A}">
                    <a16:rowId xmlns:a16="http://schemas.microsoft.com/office/drawing/2014/main" val="10001"/>
                  </a:ext>
                </a:extLst>
              </a:tr>
              <a:tr h="354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G4dn-16xlarge</a:t>
                      </a:r>
                      <a:endParaRPr sz="1400" u="none" strike="noStrike" cap="none"/>
                    </a:p>
                  </a:txBody>
                  <a:tcPr marL="146000" marR="87600" marT="87600" marB="87600">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1</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5</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4</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a:solidFill>
                            <a:srgbClr val="262626"/>
                          </a:solidFill>
                        </a:rPr>
                        <a:t>3X</a:t>
                      </a:r>
                      <a:endParaRPr sz="1000" b="1" i="0" u="none" strike="noStrike" cap="none">
                        <a:solidFill>
                          <a:srgbClr val="262626"/>
                        </a:solidFill>
                        <a:latin typeface="Arial"/>
                        <a:ea typeface="Arial"/>
                        <a:cs typeface="Arial"/>
                        <a:sym typeface="Arial"/>
                      </a:endParaRPr>
                    </a:p>
                  </a:txBody>
                  <a:tcPr marL="146000" marR="87600" marT="87600" marB="87600">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411"/>
                      </a:srgbClr>
                    </a:solidFill>
                  </a:tcPr>
                </a:tc>
                <a:extLst>
                  <a:ext uri="{0D108BD9-81ED-4DB2-BD59-A6C34878D82A}">
                    <a16:rowId xmlns:a16="http://schemas.microsoft.com/office/drawing/2014/main" val="10002"/>
                  </a:ext>
                </a:extLst>
              </a:tr>
              <a:tr h="354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r5-8xlarge</a:t>
                      </a:r>
                      <a:endParaRPr sz="1400" u="none" strike="noStrike" cap="none"/>
                    </a:p>
                  </a:txBody>
                  <a:tcPr marL="146000" marR="87600" marT="87600" marB="87600">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1</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20</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20</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a:solidFill>
                            <a:srgbClr val="262626"/>
                          </a:solidFill>
                        </a:rPr>
                        <a:t>3X</a:t>
                      </a:r>
                      <a:endParaRPr sz="1000" b="1" i="0" u="none" strike="noStrike" cap="none">
                        <a:solidFill>
                          <a:srgbClr val="262626"/>
                        </a:solidFill>
                        <a:latin typeface="Arial"/>
                        <a:ea typeface="Arial"/>
                        <a:cs typeface="Arial"/>
                        <a:sym typeface="Arial"/>
                      </a:endParaRPr>
                    </a:p>
                  </a:txBody>
                  <a:tcPr marL="146000" marR="87600" marT="87600" marB="87600">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509"/>
                      </a:srgbClr>
                    </a:solidFill>
                  </a:tcPr>
                </a:tc>
                <a:extLst>
                  <a:ext uri="{0D108BD9-81ED-4DB2-BD59-A6C34878D82A}">
                    <a16:rowId xmlns:a16="http://schemas.microsoft.com/office/drawing/2014/main" val="10003"/>
                  </a:ext>
                </a:extLst>
              </a:tr>
              <a:tr h="354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r5-8xlarge</a:t>
                      </a:r>
                      <a:endParaRPr sz="1400" u="none" strike="noStrike" cap="none"/>
                    </a:p>
                  </a:txBody>
                  <a:tcPr marL="146000" marR="87600" marT="87600" marB="87600">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1</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10</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4</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3X</a:t>
                      </a:r>
                      <a:endParaRPr sz="1400" u="none" strike="noStrike" cap="none"/>
                    </a:p>
                  </a:txBody>
                  <a:tcPr marL="146000" marR="87600" marT="87600" marB="87600">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411"/>
                      </a:srgbClr>
                    </a:solidFill>
                  </a:tcPr>
                </a:tc>
                <a:extLst>
                  <a:ext uri="{0D108BD9-81ED-4DB2-BD59-A6C34878D82A}">
                    <a16:rowId xmlns:a16="http://schemas.microsoft.com/office/drawing/2014/main" val="10004"/>
                  </a:ext>
                </a:extLst>
              </a:tr>
              <a:tr h="354275">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r5-8xlarge</a:t>
                      </a:r>
                      <a:endParaRPr sz="1400" u="none" strike="noStrike" cap="none"/>
                    </a:p>
                  </a:txBody>
                  <a:tcPr marL="146000" marR="87600" marT="87600" marB="87600">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1</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5</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4</a:t>
                      </a:r>
                      <a:endParaRPr sz="1400" u="none" strike="noStrike" cap="none"/>
                    </a:p>
                  </a:txBody>
                  <a:tcPr marL="146000" marR="87600" marT="87600" marB="8760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78E8B">
                        <a:alpha val="14509"/>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rgbClr val="262626"/>
                          </a:solidFill>
                        </a:rPr>
                        <a:t>3X</a:t>
                      </a:r>
                      <a:endParaRPr sz="1400" u="none" strike="noStrike" cap="none"/>
                    </a:p>
                  </a:txBody>
                  <a:tcPr marL="146000" marR="87600" marT="87600" marB="87600">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78E8B">
                        <a:alpha val="14509"/>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Calibri"/>
              <a:buNone/>
            </a:pPr>
            <a:r>
              <a:rPr lang="en-US"/>
              <a:t>Preliminary Results</a:t>
            </a:r>
            <a:endParaRPr/>
          </a:p>
        </p:txBody>
      </p:sp>
      <p:pic>
        <p:nvPicPr>
          <p:cNvPr id="428" name="Google Shape;428;p37" descr="Electronic circuit board"/>
          <p:cNvPicPr preferRelativeResize="0"/>
          <p:nvPr/>
        </p:nvPicPr>
        <p:blipFill rotWithShape="1">
          <a:blip r:embed="rId3">
            <a:alphaModFix/>
          </a:blip>
          <a:srcRect l="7732" r="7730" b="-2"/>
          <a:stretch/>
        </p:blipFill>
        <p:spPr>
          <a:xfrm>
            <a:off x="5183188" y="987425"/>
            <a:ext cx="6172200" cy="4873625"/>
          </a:xfrm>
          <a:prstGeom prst="rect">
            <a:avLst/>
          </a:prstGeom>
          <a:noFill/>
          <a:ln>
            <a:noFill/>
          </a:ln>
        </p:spPr>
      </p:pic>
      <p:sp>
        <p:nvSpPr>
          <p:cNvPr id="429" name="Google Shape;429;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1600"/>
              <a:buNone/>
            </a:pPr>
            <a:r>
              <a:rPr lang="en-US"/>
              <a:t>Performance with distributed computing using CPUs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i</a:t>
            </a:r>
            <a:r>
              <a:rPr lang="en-US"/>
              <a:t>n as little as 8 hours for the entire ~2.4 million + images, Repeat 3X completed</a:t>
            </a:r>
            <a:endParaRPr/>
          </a:p>
          <a:p>
            <a:pPr marL="457200" lvl="0" indent="-228600" algn="l" rtl="0">
              <a:lnSpc>
                <a:spcPct val="90000"/>
              </a:lnSpc>
              <a:spcBef>
                <a:spcPts val="1000"/>
              </a:spcBef>
              <a:spcAft>
                <a:spcPts val="0"/>
              </a:spcAft>
              <a:buClr>
                <a:schemeClr val="dk1"/>
              </a:buClr>
              <a:buSzPts val="1600"/>
              <a:buNone/>
            </a:pPr>
            <a:r>
              <a:rPr lang="en-US"/>
              <a:t>GPU (needs to be verified) takes anywhere between a week and 9 hours (will discuss type of GPU matters)</a:t>
            </a:r>
            <a:endParaRPr/>
          </a:p>
          <a:p>
            <a:pPr marL="457200" lvl="0" indent="-228600" algn="l" rtl="0">
              <a:lnSpc>
                <a:spcPct val="90000"/>
              </a:lnSpc>
              <a:spcBef>
                <a:spcPts val="1000"/>
              </a:spcBef>
              <a:spcAft>
                <a:spcPts val="0"/>
              </a:spcAft>
              <a:buClr>
                <a:schemeClr val="dk1"/>
              </a:buClr>
              <a:buSzPts val="1600"/>
              <a:buNone/>
            </a:pPr>
            <a:r>
              <a:rPr lang="en-US"/>
              <a:t>Single CPU takes over 24 hours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9"/>
          <p:cNvSpPr txBox="1">
            <a:spLocks noGrp="1"/>
          </p:cNvSpPr>
          <p:nvPr>
            <p:ph type="title"/>
          </p:nvPr>
        </p:nvSpPr>
        <p:spPr>
          <a:xfrm>
            <a:off x="838200" y="894027"/>
            <a:ext cx="3494362" cy="4782873"/>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SzPts val="1800"/>
              <a:buNone/>
            </a:pPr>
            <a:r>
              <a:rPr lang="en-US"/>
              <a:t>Benchmark: Training with 20 Workers</a:t>
            </a:r>
            <a:endParaRPr/>
          </a:p>
        </p:txBody>
      </p:sp>
      <p:sp>
        <p:nvSpPr>
          <p:cNvPr id="435" name="Google Shape;435;p39"/>
          <p:cNvSpPr txBox="1">
            <a:spLocks noGrp="1"/>
          </p:cNvSpPr>
          <p:nvPr>
            <p:ph type="body" idx="1"/>
          </p:nvPr>
        </p:nvSpPr>
        <p:spPr>
          <a:xfrm>
            <a:off x="4976032" y="894027"/>
            <a:ext cx="6377768" cy="4782873"/>
          </a:xfrm>
          <a:prstGeom prst="rect">
            <a:avLst/>
          </a:prstGeom>
          <a:noFill/>
          <a:ln>
            <a:noFill/>
          </a:ln>
        </p:spPr>
        <p:txBody>
          <a:bodyPr spcFirstLastPara="1" wrap="square" lIns="91425" tIns="45700" rIns="91425" bIns="45700" anchor="ctr" anchorCtr="0">
            <a:normAutofit/>
          </a:bodyPr>
          <a:lstStyle/>
          <a:p>
            <a:pPr marL="457200" lvl="0" indent="-342900" algn="l" rtl="0">
              <a:lnSpc>
                <a:spcPct val="90000"/>
              </a:lnSpc>
              <a:spcBef>
                <a:spcPts val="1000"/>
              </a:spcBef>
              <a:spcAft>
                <a:spcPts val="0"/>
              </a:spcAft>
              <a:buClr>
                <a:schemeClr val="dk1"/>
              </a:buClr>
              <a:buSzPts val="1800"/>
              <a:buChar char="•"/>
            </a:pPr>
            <a:r>
              <a:rPr lang="en-US" sz="2000"/>
              <a:t>Example Log data </a:t>
            </a:r>
            <a:endParaRPr/>
          </a:p>
          <a:p>
            <a:pPr marL="914400" lvl="1" indent="-342900" algn="l" rtl="0">
              <a:lnSpc>
                <a:spcPct val="90000"/>
              </a:lnSpc>
              <a:spcBef>
                <a:spcPts val="500"/>
              </a:spcBef>
              <a:spcAft>
                <a:spcPts val="0"/>
              </a:spcAft>
              <a:buSzPts val="1800"/>
              <a:buChar char="•"/>
            </a:pPr>
            <a:r>
              <a:rPr lang="en-US" sz="2000"/>
              <a:t>Started epoch: 2022-02-27 10:25:24 :</a:t>
            </a:r>
            <a:endParaRPr/>
          </a:p>
          <a:p>
            <a:pPr marL="914400" lvl="1" indent="-342900" algn="l" rtl="0">
              <a:lnSpc>
                <a:spcPct val="90000"/>
              </a:lnSpc>
              <a:spcBef>
                <a:spcPts val="500"/>
              </a:spcBef>
              <a:spcAft>
                <a:spcPts val="0"/>
              </a:spcAft>
              <a:buSzPts val="1800"/>
              <a:buChar char="•"/>
            </a:pPr>
            <a:r>
              <a:rPr lang="en-US" sz="2000"/>
              <a:t>Finished epoch: 2022-02-27 06:45:00 : {'num_samples': 4826530.0, 'epoch': 1.0, 'loss': tensor(3.7960, requires_grad=True), 'profile': {'mean_train_epoch_s': 29972.976516485214}}</a:t>
            </a:r>
            <a:endParaRPr/>
          </a:p>
          <a:p>
            <a:pPr marL="114300" lvl="0" indent="0" algn="l" rtl="0">
              <a:lnSpc>
                <a:spcPct val="90000"/>
              </a:lnSpc>
              <a:spcBef>
                <a:spcPts val="1000"/>
              </a:spcBef>
              <a:spcAft>
                <a:spcPts val="0"/>
              </a:spcAft>
              <a:buSzPts val="1800"/>
              <a:buNone/>
            </a:pP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0"/>
          <p:cNvSpPr txBox="1">
            <a:spLocks noGrp="1"/>
          </p:cNvSpPr>
          <p:nvPr>
            <p:ph type="title"/>
          </p:nvPr>
        </p:nvSpPr>
        <p:spPr>
          <a:xfrm>
            <a:off x="841248" y="932688"/>
            <a:ext cx="4892040" cy="177393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1800"/>
              <a:buNone/>
            </a:pPr>
            <a:r>
              <a:rPr lang="en-US" sz="4000">
                <a:solidFill>
                  <a:schemeClr val="dk1"/>
                </a:solidFill>
                <a:latin typeface="Arial"/>
                <a:ea typeface="Arial"/>
                <a:cs typeface="Arial"/>
                <a:sym typeface="Arial"/>
              </a:rPr>
              <a:t>Our Preliminary Results on ~2.4 million images</a:t>
            </a:r>
            <a:endParaRPr/>
          </a:p>
        </p:txBody>
      </p:sp>
      <p:sp>
        <p:nvSpPr>
          <p:cNvPr id="442" name="Google Shape;442;p40"/>
          <p:cNvSpPr txBox="1"/>
          <p:nvPr/>
        </p:nvSpPr>
        <p:spPr>
          <a:xfrm>
            <a:off x="841249" y="2898650"/>
            <a:ext cx="3529200" cy="32097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GPU method is a conventional training method where only 1 GPU is leveraged.</a:t>
            </a:r>
            <a:endParaRPr sz="2000" b="0" i="0" u="none" strike="noStrike" cap="none">
              <a:solidFill>
                <a:srgbClr val="000000"/>
              </a:solidFill>
              <a:latin typeface="Arial"/>
              <a:ea typeface="Arial"/>
              <a:cs typeface="Arial"/>
              <a:sym typeface="Arial"/>
            </a:endParaRPr>
          </a:p>
          <a:p>
            <a:pPr marL="342900" marR="0" lvl="0" indent="-34290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CPU method leverages distributed computing and Ray</a:t>
            </a:r>
            <a:endParaRPr/>
          </a:p>
          <a:p>
            <a:pPr marL="342900" marR="0" lvl="0" indent="-342900" algn="l" rtl="0">
              <a:lnSpc>
                <a:spcPct val="9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Hybrid cloud CPU or GPU utilization would save money versus solely utilizing cloud</a:t>
            </a:r>
            <a:endParaRPr/>
          </a:p>
        </p:txBody>
      </p:sp>
      <p:graphicFrame>
        <p:nvGraphicFramePr>
          <p:cNvPr id="443" name="Google Shape;443;p40"/>
          <p:cNvGraphicFramePr/>
          <p:nvPr/>
        </p:nvGraphicFramePr>
        <p:xfrm>
          <a:off x="4747460" y="1565469"/>
          <a:ext cx="3000000" cy="3000000"/>
        </p:xfrm>
        <a:graphic>
          <a:graphicData uri="http://schemas.openxmlformats.org/drawingml/2006/table">
            <a:tbl>
              <a:tblPr firstRow="1" bandRow="1">
                <a:noFill/>
                <a:tableStyleId>{370D2E89-95BF-4AE6-A5A6-F9AF81BCEA52}</a:tableStyleId>
              </a:tblPr>
              <a:tblGrid>
                <a:gridCol w="908575">
                  <a:extLst>
                    <a:ext uri="{9D8B030D-6E8A-4147-A177-3AD203B41FA5}">
                      <a16:colId xmlns:a16="http://schemas.microsoft.com/office/drawing/2014/main" val="20000"/>
                    </a:ext>
                  </a:extLst>
                </a:gridCol>
                <a:gridCol w="982150">
                  <a:extLst>
                    <a:ext uri="{9D8B030D-6E8A-4147-A177-3AD203B41FA5}">
                      <a16:colId xmlns:a16="http://schemas.microsoft.com/office/drawing/2014/main" val="20001"/>
                    </a:ext>
                  </a:extLst>
                </a:gridCol>
                <a:gridCol w="982150">
                  <a:extLst>
                    <a:ext uri="{9D8B030D-6E8A-4147-A177-3AD203B41FA5}">
                      <a16:colId xmlns:a16="http://schemas.microsoft.com/office/drawing/2014/main" val="20002"/>
                    </a:ext>
                  </a:extLst>
                </a:gridCol>
                <a:gridCol w="982150">
                  <a:extLst>
                    <a:ext uri="{9D8B030D-6E8A-4147-A177-3AD203B41FA5}">
                      <a16:colId xmlns:a16="http://schemas.microsoft.com/office/drawing/2014/main" val="20003"/>
                    </a:ext>
                  </a:extLst>
                </a:gridCol>
                <a:gridCol w="1006025">
                  <a:extLst>
                    <a:ext uri="{9D8B030D-6E8A-4147-A177-3AD203B41FA5}">
                      <a16:colId xmlns:a16="http://schemas.microsoft.com/office/drawing/2014/main" val="20004"/>
                    </a:ext>
                  </a:extLst>
                </a:gridCol>
                <a:gridCol w="1006025">
                  <a:extLst>
                    <a:ext uri="{9D8B030D-6E8A-4147-A177-3AD203B41FA5}">
                      <a16:colId xmlns:a16="http://schemas.microsoft.com/office/drawing/2014/main" val="20005"/>
                    </a:ext>
                  </a:extLst>
                </a:gridCol>
                <a:gridCol w="1006025">
                  <a:extLst>
                    <a:ext uri="{9D8B030D-6E8A-4147-A177-3AD203B41FA5}">
                      <a16:colId xmlns:a16="http://schemas.microsoft.com/office/drawing/2014/main" val="20006"/>
                    </a:ext>
                  </a:extLst>
                </a:gridCol>
              </a:tblGrid>
              <a:tr h="1191875">
                <a:tc>
                  <a:txBody>
                    <a:bodyPr/>
                    <a:lstStyle/>
                    <a:p>
                      <a:pPr marL="0" marR="0" lvl="0" indent="0" algn="l" rtl="0">
                        <a:lnSpc>
                          <a:spcPct val="100000"/>
                        </a:lnSpc>
                        <a:spcBef>
                          <a:spcPts val="0"/>
                        </a:spcBef>
                        <a:spcAft>
                          <a:spcPts val="0"/>
                        </a:spcAft>
                        <a:buClr>
                          <a:srgbClr val="000000"/>
                        </a:buClr>
                        <a:buSzPts val="1300"/>
                        <a:buFont typeface="Arial"/>
                        <a:buNone/>
                      </a:pPr>
                      <a:r>
                        <a:rPr lang="en-US" sz="1300" b="1" u="none" strike="noStrike" cap="none">
                          <a:solidFill>
                            <a:schemeClr val="dk1"/>
                          </a:solidFill>
                        </a:rPr>
                        <a:t>Hardware</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1" u="none" strike="noStrike" cap="none">
                          <a:solidFill>
                            <a:schemeClr val="dk1"/>
                          </a:solidFill>
                        </a:rPr>
                        <a:t>Number of Epochs</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1" u="none" strike="noStrike" cap="none">
                          <a:solidFill>
                            <a:schemeClr val="dk1"/>
                          </a:solidFill>
                        </a:rPr>
                        <a:t>Number of Executors (Ray)</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1" u="none" strike="noStrike" cap="none">
                          <a:solidFill>
                            <a:schemeClr val="dk1"/>
                          </a:solidFill>
                        </a:rPr>
                        <a:t>Number of Workers (Pytorch)</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Cost per hour</a:t>
                      </a:r>
                      <a:endParaRPr sz="1300" b="1" u="none" strike="noStrike" cap="none">
                        <a:solidFill>
                          <a:schemeClr val="dk1"/>
                        </a:solidFill>
                      </a:endParaRPr>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1" u="none" strike="noStrike" cap="none">
                          <a:solidFill>
                            <a:schemeClr val="dk1"/>
                          </a:solidFill>
                        </a:rPr>
                        <a:t>Time to complete one Epoch</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Total Cost on AWS</a:t>
                      </a:r>
                      <a:endParaRPr sz="1300" b="1" u="none" strike="noStrike" cap="none">
                        <a:solidFill>
                          <a:schemeClr val="dk1"/>
                        </a:solidFill>
                      </a:endParaRPr>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43275">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g4dn-16xlarge</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1</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0</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rgbClr val="CFDAEF"/>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$4.352</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rgbClr val="CFDAEF"/>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 9 hours, ~28 hours (varies widely)</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t>~$39</a:t>
                      </a:r>
                      <a:endParaRPr sz="1300"/>
                    </a:p>
                    <a:p>
                      <a:pPr marL="0" marR="0" lvl="0" indent="0" algn="l" rtl="0">
                        <a:lnSpc>
                          <a:spcPct val="100000"/>
                        </a:lnSpc>
                        <a:spcBef>
                          <a:spcPts val="0"/>
                        </a:spcBef>
                        <a:spcAft>
                          <a:spcPts val="0"/>
                        </a:spcAft>
                        <a:buClr>
                          <a:srgbClr val="000000"/>
                        </a:buClr>
                        <a:buSzPts val="1300"/>
                        <a:buFont typeface="Arial"/>
                        <a:buNone/>
                      </a:pPr>
                      <a:r>
                        <a:rPr lang="en-US" sz="1300"/>
                        <a:t>~$122</a:t>
                      </a:r>
                      <a:endParaRPr sz="1300"/>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93750">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r5-8xlarge</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1</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20</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$2.016</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latin typeface="Arial"/>
                          <a:ea typeface="Arial"/>
                          <a:cs typeface="Arial"/>
                          <a:sym typeface="Arial"/>
                        </a:rPr>
                        <a:t>~ 8 Hours 19 Minutes (2X)</a:t>
                      </a:r>
                      <a:endParaRPr sz="1400" b="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dk1"/>
                          </a:solidFill>
                          <a:latin typeface="Arial"/>
                          <a:ea typeface="Arial"/>
                          <a:cs typeface="Arial"/>
                          <a:sym typeface="Arial"/>
                        </a:rPr>
                        <a:t>~$322.56</a:t>
                      </a:r>
                      <a:endParaRPr sz="1300"/>
                    </a:p>
                    <a:p>
                      <a:pPr marL="0" marR="0" lvl="0" indent="0" algn="l" rtl="0">
                        <a:lnSpc>
                          <a:spcPct val="100000"/>
                        </a:lnSpc>
                        <a:spcBef>
                          <a:spcPts val="0"/>
                        </a:spcBef>
                        <a:spcAft>
                          <a:spcPts val="0"/>
                        </a:spcAft>
                        <a:buClr>
                          <a:srgbClr val="000000"/>
                        </a:buClr>
                        <a:buSzPts val="1300"/>
                        <a:buFont typeface="Arial"/>
                        <a:buNone/>
                      </a:pPr>
                      <a:endParaRPr sz="1300"/>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Arial"/>
                        <a:ea typeface="Arial"/>
                        <a:cs typeface="Arial"/>
                        <a:sym typeface="Arial"/>
                      </a:endParaRPr>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795625">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r5-8xlarge</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1</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10</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4</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t>$2.016</a:t>
                      </a:r>
                      <a:endParaRPr sz="1300" u="none" strike="noStrike" cap="none">
                        <a:solidFill>
                          <a:schemeClr val="dk1"/>
                        </a:solidFill>
                      </a:endParaRPr>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14 hours, 2 minutes</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~$282.24</a:t>
                      </a:r>
                      <a:endParaRPr sz="1300" u="none" strike="noStrike" cap="none">
                        <a:solidFill>
                          <a:schemeClr val="dk1"/>
                        </a:solidFill>
                      </a:endParaRPr>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95625">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r5-8xlarge</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1</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5</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4</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t>$2.016</a:t>
                      </a:r>
                      <a:endParaRPr sz="1300" u="none" strike="noStrike" cap="none">
                        <a:solidFill>
                          <a:schemeClr val="dk1"/>
                        </a:solidFill>
                      </a:endParaRPr>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solidFill>
                            <a:schemeClr val="dk1"/>
                          </a:solidFill>
                        </a:rPr>
                        <a:t>2 days, 11 hours (1X)</a:t>
                      </a: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~$594.72</a:t>
                      </a:r>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0" marR="59200" marT="23675" marB="1776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6"/>
          <p:cNvSpPr txBox="1"/>
          <p:nvPr/>
        </p:nvSpPr>
        <p:spPr>
          <a:xfrm>
            <a:off x="1285103" y="2088292"/>
            <a:ext cx="9798908"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So how well did the trained models do inference?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Challenges</a:t>
            </a:r>
            <a:endParaRPr/>
          </a:p>
        </p:txBody>
      </p:sp>
      <p:sp>
        <p:nvSpPr>
          <p:cNvPr id="454" name="Google Shape;454;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Predictions were giving full ‘sentences’ when we needed just a one-word answer</a:t>
            </a:r>
            <a:endParaRPr/>
          </a:p>
          <a:p>
            <a:pPr marL="457200" lvl="0" indent="-342900" algn="l" rtl="0">
              <a:lnSpc>
                <a:spcPct val="90000"/>
              </a:lnSpc>
              <a:spcBef>
                <a:spcPts val="1000"/>
              </a:spcBef>
              <a:spcAft>
                <a:spcPts val="0"/>
              </a:spcAft>
              <a:buClr>
                <a:schemeClr val="dk1"/>
              </a:buClr>
              <a:buSzPts val="1800"/>
              <a:buChar char="•"/>
            </a:pPr>
            <a:r>
              <a:rPr lang="en-US"/>
              <a:t>Solution – limit to one token per image during the training stage, and then in output truncate to one token</a:t>
            </a:r>
            <a:endParaRPr/>
          </a:p>
          <a:p>
            <a:pPr marL="457200" lvl="0" indent="-342900" algn="l" rtl="0">
              <a:lnSpc>
                <a:spcPct val="90000"/>
              </a:lnSpc>
              <a:spcBef>
                <a:spcPts val="1000"/>
              </a:spcBef>
              <a:spcAft>
                <a:spcPts val="0"/>
              </a:spcAft>
              <a:buClr>
                <a:schemeClr val="dk1"/>
              </a:buClr>
              <a:buSzPts val="1800"/>
              <a:buChar char="•"/>
            </a:pPr>
            <a:r>
              <a:rPr lang="en-US"/>
              <a:t>Use Levenschtein Scores to determine how close we got to the actual label using our validation data (created from the training dataset)</a:t>
            </a:r>
            <a:endParaRPr/>
          </a:p>
          <a:p>
            <a:pPr marL="457200" lvl="0" indent="-342900" algn="l" rtl="0">
              <a:lnSpc>
                <a:spcPct val="90000"/>
              </a:lnSpc>
              <a:spcBef>
                <a:spcPts val="1000"/>
              </a:spcBef>
              <a:spcAft>
                <a:spcPts val="0"/>
              </a:spcAft>
              <a:buClr>
                <a:schemeClr val="dk1"/>
              </a:buClr>
              <a:buSzPts val="1800"/>
              <a:buChar char="•"/>
            </a:pPr>
            <a:r>
              <a:rPr lang="en-US"/>
              <a:t>Levenschtein Scores are a measure of the number of letters which need to be modified for two strings to match</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Outputs – Test Image Predictions</a:t>
            </a:r>
            <a:endParaRPr/>
          </a:p>
        </p:txBody>
      </p:sp>
      <p:pic>
        <p:nvPicPr>
          <p:cNvPr id="460" name="Google Shape;460;p42" descr="Table&#10;&#10;Description automatically generated"/>
          <p:cNvPicPr preferRelativeResize="0"/>
          <p:nvPr/>
        </p:nvPicPr>
        <p:blipFill rotWithShape="1">
          <a:blip r:embed="rId3">
            <a:alphaModFix/>
          </a:blip>
          <a:srcRect/>
          <a:stretch/>
        </p:blipFill>
        <p:spPr>
          <a:xfrm>
            <a:off x="1085853" y="2177325"/>
            <a:ext cx="9505766" cy="401447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Outputs – Validation Set Levenschtein Scores</a:t>
            </a:r>
            <a:endParaRPr/>
          </a:p>
        </p:txBody>
      </p:sp>
      <p:pic>
        <p:nvPicPr>
          <p:cNvPr id="466" name="Google Shape;466;p43" descr="Table&#10;&#10;Description automatically generated"/>
          <p:cNvPicPr preferRelativeResize="0"/>
          <p:nvPr/>
        </p:nvPicPr>
        <p:blipFill rotWithShape="1">
          <a:blip r:embed="rId3">
            <a:alphaModFix/>
          </a:blip>
          <a:srcRect/>
          <a:stretch/>
        </p:blipFill>
        <p:spPr>
          <a:xfrm>
            <a:off x="1952458" y="2048377"/>
            <a:ext cx="6854657" cy="45611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5" descr="Graphical user interface, text, application, email&#10;&#10;Description automatically generated"/>
          <p:cNvPicPr preferRelativeResize="0"/>
          <p:nvPr/>
        </p:nvPicPr>
        <p:blipFill rotWithShape="1">
          <a:blip r:embed="rId3">
            <a:alphaModFix/>
          </a:blip>
          <a:srcRect/>
          <a:stretch/>
        </p:blipFill>
        <p:spPr>
          <a:xfrm>
            <a:off x="1252097" y="0"/>
            <a:ext cx="9687806" cy="6858000"/>
          </a:xfrm>
          <a:prstGeom prst="rect">
            <a:avLst/>
          </a:prstGeom>
          <a:noFill/>
          <a:ln>
            <a:noFill/>
          </a:ln>
        </p:spPr>
      </p:pic>
      <p:sp>
        <p:nvSpPr>
          <p:cNvPr id="143" name="Google Shape;143;p5"/>
          <p:cNvSpPr/>
          <p:nvPr/>
        </p:nvSpPr>
        <p:spPr>
          <a:xfrm>
            <a:off x="3422822" y="5165124"/>
            <a:ext cx="7179275" cy="840260"/>
          </a:xfrm>
          <a:prstGeom prst="frame">
            <a:avLst>
              <a:gd name="adj1" fmla="val 12500"/>
            </a:avLst>
          </a:prstGeom>
          <a:solidFill>
            <a:schemeClr val="accent1"/>
          </a:solidFill>
          <a:ln w="25400" cap="flat" cmpd="sng">
            <a:solidFill>
              <a:srgbClr val="3965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Outputs - Similarity Scores</a:t>
            </a:r>
            <a:endParaRPr/>
          </a:p>
        </p:txBody>
      </p:sp>
      <p:pic>
        <p:nvPicPr>
          <p:cNvPr id="472" name="Google Shape;472;p44" descr="Table&#10;&#10;Description automatically generated"/>
          <p:cNvPicPr preferRelativeResize="0"/>
          <p:nvPr/>
        </p:nvPicPr>
        <p:blipFill rotWithShape="1">
          <a:blip r:embed="rId3">
            <a:alphaModFix/>
          </a:blip>
          <a:srcRect/>
          <a:stretch/>
        </p:blipFill>
        <p:spPr>
          <a:xfrm>
            <a:off x="2591561" y="1871517"/>
            <a:ext cx="6053675" cy="444261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sz="3200" b="1">
                <a:solidFill>
                  <a:schemeClr val="accent1"/>
                </a:solidFill>
                <a:latin typeface="Lato"/>
                <a:ea typeface="Lato"/>
                <a:cs typeface="Lato"/>
                <a:sym typeface="Lato"/>
              </a:rPr>
              <a:t>Next Steps	</a:t>
            </a:r>
            <a:endParaRPr/>
          </a:p>
        </p:txBody>
      </p:sp>
      <p:sp>
        <p:nvSpPr>
          <p:cNvPr id="478" name="Google Shape;478;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Clr>
                <a:schemeClr val="dk1"/>
              </a:buClr>
              <a:buSzPts val="1800"/>
              <a:buChar char="•"/>
            </a:pPr>
            <a:r>
              <a:rPr lang="en-US"/>
              <a:t>Running repeats on Ray using the full dataset</a:t>
            </a:r>
            <a:endParaRPr/>
          </a:p>
          <a:p>
            <a:pPr marL="914400" lvl="1" indent="-342900" algn="l" rtl="0">
              <a:lnSpc>
                <a:spcPct val="90000"/>
              </a:lnSpc>
              <a:spcBef>
                <a:spcPts val="500"/>
              </a:spcBef>
              <a:spcAft>
                <a:spcPts val="0"/>
              </a:spcAft>
              <a:buSzPts val="1800"/>
              <a:buChar char="•"/>
            </a:pPr>
            <a:r>
              <a:rPr lang="en-US"/>
              <a:t>Ensuring repeats appropriate number of times</a:t>
            </a:r>
            <a:endParaRPr/>
          </a:p>
          <a:p>
            <a:pPr marL="914400" lvl="1" indent="-342900" algn="l" rtl="0">
              <a:lnSpc>
                <a:spcPct val="90000"/>
              </a:lnSpc>
              <a:spcBef>
                <a:spcPts val="500"/>
              </a:spcBef>
              <a:spcAft>
                <a:spcPts val="0"/>
              </a:spcAft>
              <a:buSzPts val="1800"/>
              <a:buChar char="•"/>
            </a:pPr>
            <a:r>
              <a:rPr lang="en-US"/>
              <a:t>Try running through more epochs</a:t>
            </a:r>
            <a:endParaRPr/>
          </a:p>
          <a:p>
            <a:pPr marL="457200" lvl="0" indent="-342900" algn="l" rtl="0">
              <a:lnSpc>
                <a:spcPct val="90000"/>
              </a:lnSpc>
              <a:spcBef>
                <a:spcPts val="1000"/>
              </a:spcBef>
              <a:spcAft>
                <a:spcPts val="0"/>
              </a:spcAft>
              <a:buClr>
                <a:schemeClr val="dk1"/>
              </a:buClr>
              <a:buSzPts val="1800"/>
              <a:buChar char="•"/>
            </a:pPr>
            <a:r>
              <a:rPr lang="en-US"/>
              <a:t>Assess performance by measuring Levenschtein scores from a fully trained model’s predictions over the validation dataset</a:t>
            </a:r>
            <a:endParaRPr/>
          </a:p>
          <a:p>
            <a:pPr marL="457200" lvl="0" indent="-342900" algn="l" rtl="0">
              <a:lnSpc>
                <a:spcPct val="90000"/>
              </a:lnSpc>
              <a:spcBef>
                <a:spcPts val="1000"/>
              </a:spcBef>
              <a:spcAft>
                <a:spcPts val="0"/>
              </a:spcAft>
              <a:buClr>
                <a:schemeClr val="dk1"/>
              </a:buClr>
              <a:buSzPts val="1800"/>
              <a:buChar char="•"/>
            </a:pPr>
            <a:r>
              <a:rPr lang="en-US"/>
              <a:t>Scaling training with GPUs using distributed training on Ray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7"/>
          <p:cNvSpPr txBox="1"/>
          <p:nvPr/>
        </p:nvSpPr>
        <p:spPr>
          <a:xfrm>
            <a:off x="1285103" y="2088292"/>
            <a:ext cx="9798908" cy="40318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Thank you!  Keep in touch.</a:t>
            </a:r>
            <a:endParaRPr/>
          </a:p>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Domino Data Lab</a:t>
            </a:r>
            <a:endParaRPr/>
          </a:p>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Jennifer D. Davis, Ph.D.</a:t>
            </a:r>
            <a:endParaRPr/>
          </a:p>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Staff Field Data Scientist</a:t>
            </a:r>
            <a:endParaRPr/>
          </a:p>
          <a:p>
            <a:pPr marL="0" marR="0" lvl="0" indent="0" algn="ctr"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jennifer.davis@dominodatalab.com</a:t>
            </a:r>
            <a:endParaRPr sz="3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Code to be deposited in public repository soon!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grpSp>
        <p:nvGrpSpPr>
          <p:cNvPr id="148" name="Google Shape;148;p6"/>
          <p:cNvGrpSpPr/>
          <p:nvPr/>
        </p:nvGrpSpPr>
        <p:grpSpPr>
          <a:xfrm>
            <a:off x="2044626" y="0"/>
            <a:ext cx="8102747" cy="6858000"/>
            <a:chOff x="2044626" y="0"/>
            <a:chExt cx="8102747" cy="6858000"/>
          </a:xfrm>
        </p:grpSpPr>
        <p:pic>
          <p:nvPicPr>
            <p:cNvPr id="149" name="Google Shape;149;p6" descr="Graphical user interface, text, application&#10;&#10;Description automatically generated"/>
            <p:cNvPicPr preferRelativeResize="0"/>
            <p:nvPr/>
          </p:nvPicPr>
          <p:blipFill rotWithShape="1">
            <a:blip r:embed="rId3">
              <a:alphaModFix/>
            </a:blip>
            <a:srcRect/>
            <a:stretch/>
          </p:blipFill>
          <p:spPr>
            <a:xfrm>
              <a:off x="2044626" y="0"/>
              <a:ext cx="8102747" cy="6858000"/>
            </a:xfrm>
            <a:prstGeom prst="rect">
              <a:avLst/>
            </a:prstGeom>
            <a:noFill/>
            <a:ln>
              <a:noFill/>
            </a:ln>
          </p:spPr>
        </p:pic>
        <p:sp>
          <p:nvSpPr>
            <p:cNvPr id="150" name="Google Shape;150;p6"/>
            <p:cNvSpPr/>
            <p:nvPr/>
          </p:nvSpPr>
          <p:spPr>
            <a:xfrm>
              <a:off x="3768810" y="6227806"/>
              <a:ext cx="5634681" cy="506628"/>
            </a:xfrm>
            <a:prstGeom prst="frame">
              <a:avLst>
                <a:gd name="adj1" fmla="val 12500"/>
              </a:avLst>
            </a:prstGeom>
            <a:solidFill>
              <a:schemeClr val="accent1"/>
            </a:solidFill>
            <a:ln w="25400" cap="flat" cmpd="sng">
              <a:solidFill>
                <a:srgbClr val="3965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7" descr="Graphical user interface&#10;&#10;Description automatically generated with medium confidence"/>
          <p:cNvPicPr preferRelativeResize="0"/>
          <p:nvPr/>
        </p:nvPicPr>
        <p:blipFill rotWithShape="1">
          <a:blip r:embed="rId3">
            <a:alphaModFix/>
          </a:blip>
          <a:srcRect/>
          <a:stretch/>
        </p:blipFill>
        <p:spPr>
          <a:xfrm>
            <a:off x="1441716" y="0"/>
            <a:ext cx="9308568"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8"/>
          <p:cNvSpPr txBox="1"/>
          <p:nvPr/>
        </p:nvSpPr>
        <p:spPr>
          <a:xfrm>
            <a:off x="1285103" y="2088292"/>
            <a:ext cx="9798908"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How we began to solve the problem of long-running training times…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0"/>
          <p:cNvSpPr txBox="1">
            <a:spLocks noGrp="1"/>
          </p:cNvSpPr>
          <p:nvPr>
            <p:ph type="title"/>
          </p:nvPr>
        </p:nvSpPr>
        <p:spPr>
          <a:xfrm>
            <a:off x="838200" y="963877"/>
            <a:ext cx="3494362" cy="493024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SzPts val="1800"/>
              <a:buNone/>
            </a:pPr>
            <a:r>
              <a:rPr lang="en-US"/>
              <a:t>Original Dataset and Derived Dataset</a:t>
            </a:r>
            <a:endParaRPr/>
          </a:p>
        </p:txBody>
      </p:sp>
      <p:sp>
        <p:nvSpPr>
          <p:cNvPr id="166" name="Google Shape;166;p10"/>
          <p:cNvSpPr txBox="1">
            <a:spLocks noGrp="1"/>
          </p:cNvSpPr>
          <p:nvPr>
            <p:ph type="body" idx="1"/>
          </p:nvPr>
        </p:nvSpPr>
        <p:spPr>
          <a:xfrm>
            <a:off x="4976031" y="963877"/>
            <a:ext cx="6377769" cy="4930246"/>
          </a:xfrm>
          <a:prstGeom prst="rect">
            <a:avLst/>
          </a:prstGeom>
          <a:noFill/>
          <a:ln>
            <a:noFill/>
          </a:ln>
        </p:spPr>
        <p:txBody>
          <a:bodyPr spcFirstLastPara="1" wrap="square" lIns="91425" tIns="45700" rIns="91425" bIns="45700" anchor="ctr" anchorCtr="0">
            <a:normAutofit/>
          </a:bodyPr>
          <a:lstStyle/>
          <a:p>
            <a:pPr marL="457200" lvl="0" indent="-342900" algn="l" rtl="0">
              <a:lnSpc>
                <a:spcPct val="90000"/>
              </a:lnSpc>
              <a:spcBef>
                <a:spcPts val="1000"/>
              </a:spcBef>
              <a:spcAft>
                <a:spcPts val="0"/>
              </a:spcAft>
              <a:buClr>
                <a:schemeClr val="dk1"/>
              </a:buClr>
              <a:buSzPts val="1800"/>
              <a:buChar char="•"/>
            </a:pPr>
            <a:r>
              <a:rPr lang="en-US" sz="2400"/>
              <a:t>Original dataset supplied by BMS Kaggle competition</a:t>
            </a:r>
            <a:endParaRPr/>
          </a:p>
          <a:p>
            <a:pPr marL="457200" lvl="0" indent="-342900" algn="l" rtl="0">
              <a:lnSpc>
                <a:spcPct val="90000"/>
              </a:lnSpc>
              <a:spcBef>
                <a:spcPts val="1000"/>
              </a:spcBef>
              <a:spcAft>
                <a:spcPts val="0"/>
              </a:spcAft>
              <a:buClr>
                <a:schemeClr val="dk1"/>
              </a:buClr>
              <a:buSzPts val="1800"/>
              <a:buChar char="•"/>
            </a:pPr>
            <a:r>
              <a:rPr lang="en-US" sz="2400"/>
              <a:t>Data was speckled and difficult to read images</a:t>
            </a:r>
            <a:endParaRPr/>
          </a:p>
          <a:p>
            <a:pPr marL="457200" lvl="0" indent="-342900" algn="l" rtl="0">
              <a:lnSpc>
                <a:spcPct val="90000"/>
              </a:lnSpc>
              <a:spcBef>
                <a:spcPts val="1000"/>
              </a:spcBef>
              <a:spcAft>
                <a:spcPts val="0"/>
              </a:spcAft>
              <a:buClr>
                <a:schemeClr val="dk1"/>
              </a:buClr>
              <a:buSzPts val="1800"/>
              <a:buChar char="•"/>
            </a:pPr>
            <a:r>
              <a:rPr lang="en-US" sz="2400"/>
              <a:t>Derived dataset:</a:t>
            </a:r>
            <a:endParaRPr/>
          </a:p>
          <a:p>
            <a:pPr marL="914400" lvl="1" indent="-342900" algn="l" rtl="0">
              <a:lnSpc>
                <a:spcPct val="90000"/>
              </a:lnSpc>
              <a:spcBef>
                <a:spcPts val="500"/>
              </a:spcBef>
              <a:spcAft>
                <a:spcPts val="0"/>
              </a:spcAft>
              <a:buSzPts val="1800"/>
              <a:buChar char="•"/>
            </a:pPr>
            <a:r>
              <a:rPr lang="en-US"/>
              <a:t>Used a computer vision pipeline to despeckle and sharpen images using custom pipeline</a:t>
            </a:r>
            <a:endParaRPr/>
          </a:p>
          <a:p>
            <a:pPr marL="457200" lvl="0" indent="-342900" algn="l" rtl="0">
              <a:lnSpc>
                <a:spcPct val="90000"/>
              </a:lnSpc>
              <a:spcBef>
                <a:spcPts val="1000"/>
              </a:spcBef>
              <a:spcAft>
                <a:spcPts val="0"/>
              </a:spcAft>
              <a:buClr>
                <a:schemeClr val="dk1"/>
              </a:buClr>
              <a:buSzPts val="1800"/>
              <a:buChar char="•"/>
            </a:pPr>
            <a:r>
              <a:rPr lang="en-US" sz="2400"/>
              <a:t>Only the derived dataset will be used for our experiments as training time was the goal of optimization</a:t>
            </a:r>
            <a:endParaRPr sz="2400"/>
          </a:p>
        </p:txBody>
      </p:sp>
    </p:spTree>
  </p:cSld>
  <p:clrMapOvr>
    <a:masterClrMapping/>
  </p:clrMapOvr>
</p:sld>
</file>

<file path=ppt/theme/theme1.xml><?xml version="1.0" encoding="utf-8"?>
<a:theme xmlns:a="http://schemas.openxmlformats.org/drawingml/2006/main" name="Domino 2020">
  <a:themeElements>
    <a:clrScheme name="Simple Light">
      <a:dk1>
        <a:srgbClr val="000000"/>
      </a:dk1>
      <a:lt1>
        <a:srgbClr val="FFFFFF"/>
      </a:lt1>
      <a:dk2>
        <a:srgbClr val="28303E"/>
      </a:dk2>
      <a:lt2>
        <a:srgbClr val="EEEEEE"/>
      </a:lt2>
      <a:accent1>
        <a:srgbClr val="4F8BD3"/>
      </a:accent1>
      <a:accent2>
        <a:srgbClr val="28303E"/>
      </a:accent2>
      <a:accent3>
        <a:srgbClr val="9ED348"/>
      </a:accent3>
      <a:accent4>
        <a:srgbClr val="D3851E"/>
      </a:accent4>
      <a:accent5>
        <a:srgbClr val="8A4FD3"/>
      </a:accent5>
      <a:accent6>
        <a:srgbClr val="E6BC29"/>
      </a:accent6>
      <a:hlink>
        <a:srgbClr val="4F8BD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2198</Words>
  <Application>Microsoft Macintosh PowerPoint</Application>
  <PresentationFormat>Widescreen</PresentationFormat>
  <Paragraphs>348</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Lato Light</vt:lpstr>
      <vt:lpstr>Lato Black</vt:lpstr>
      <vt:lpstr>Lato</vt:lpstr>
      <vt:lpstr>Calibri</vt:lpstr>
      <vt:lpstr>Arial</vt:lpstr>
      <vt:lpstr>Domino 2020</vt:lpstr>
      <vt:lpstr>Creating a Benchmark for a Large-Scale Image Captioning Pipeline</vt:lpstr>
      <vt:lpstr>Field Data Science Practice</vt:lpstr>
      <vt:lpstr>The Problem</vt:lpstr>
      <vt:lpstr>PowerPoint Presentation</vt:lpstr>
      <vt:lpstr>PowerPoint Presentation</vt:lpstr>
      <vt:lpstr>PowerPoint Presentation</vt:lpstr>
      <vt:lpstr>PowerPoint Presentation</vt:lpstr>
      <vt:lpstr>PowerPoint Presentation</vt:lpstr>
      <vt:lpstr>Original Dataset and Derived Dataset</vt:lpstr>
      <vt:lpstr>Example of an Original Image</vt:lpstr>
      <vt:lpstr>Example of Derived Data: Cleaned Image with Label</vt:lpstr>
      <vt:lpstr>Process for the Challenge</vt:lpstr>
      <vt:lpstr>Solving the Challenge</vt:lpstr>
      <vt:lpstr>How To Approach the Two-Sided Problem of Captioning Images? We thought of…</vt:lpstr>
      <vt:lpstr>Experimental design: Deep Learning Pipeline</vt:lpstr>
      <vt:lpstr>Workflow</vt:lpstr>
      <vt:lpstr>Workflow: Final Process Flow</vt:lpstr>
      <vt:lpstr>Workflow</vt:lpstr>
      <vt:lpstr>PowerPoint Presentation</vt:lpstr>
      <vt:lpstr>Neural Network Basics – Architecture  </vt:lpstr>
      <vt:lpstr>Transfer Learning Using CNN</vt:lpstr>
      <vt:lpstr>Generic Layers in a NN</vt:lpstr>
      <vt:lpstr>Closer Look at A Single Layer Feed Forward Architecture</vt:lpstr>
      <vt:lpstr>Closer Look Convolutional Neural Network (CNN) Architecture</vt:lpstr>
      <vt:lpstr>Convolutional Layer</vt:lpstr>
      <vt:lpstr>Resnet Model</vt:lpstr>
      <vt:lpstr>Layer Removed So Weights Can be fed to the LSTM</vt:lpstr>
      <vt:lpstr>Natural Language Processing</vt:lpstr>
      <vt:lpstr>Long-term, Short-term Memory</vt:lpstr>
      <vt:lpstr>Neural Network (RNN) Architecture</vt:lpstr>
      <vt:lpstr>Neural Nets &amp; LSTM</vt:lpstr>
      <vt:lpstr>PowerPoint Presentation</vt:lpstr>
      <vt:lpstr>How To Approach the Two-Sided Problem? We thought of…</vt:lpstr>
      <vt:lpstr>Algorithmic Architecture – Our Original Plan</vt:lpstr>
      <vt:lpstr>Challenge</vt:lpstr>
      <vt:lpstr>Algorithmic Architecture – Our Simplified Plan</vt:lpstr>
      <vt:lpstr>PowerPoint Presentation</vt:lpstr>
      <vt:lpstr>Tasks</vt:lpstr>
      <vt:lpstr>Tasks</vt:lpstr>
      <vt:lpstr>PowerPoint Presentation</vt:lpstr>
      <vt:lpstr>Definitions</vt:lpstr>
      <vt:lpstr>Experimental Design: Training and Testing</vt:lpstr>
      <vt:lpstr>Preliminary Results</vt:lpstr>
      <vt:lpstr>Benchmark: Training with 20 Workers</vt:lpstr>
      <vt:lpstr>Our Preliminary Results on ~2.4 million images</vt:lpstr>
      <vt:lpstr>PowerPoint Presentation</vt:lpstr>
      <vt:lpstr>Challenges</vt:lpstr>
      <vt:lpstr>Outputs – Test Image Predictions</vt:lpstr>
      <vt:lpstr>Outputs – Validation Set Levenschtein Scores</vt:lpstr>
      <vt:lpstr>Outputs - Similarity Scores</vt:lpstr>
      <vt:lpstr>Next Steps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Benchmark for a Large-Scale Image Captioning Pipeline</dc:title>
  <cp:lastModifiedBy>Jennifer Davis</cp:lastModifiedBy>
  <cp:revision>1</cp:revision>
  <dcterms:modified xsi:type="dcterms:W3CDTF">2022-03-28T18:32:05Z</dcterms:modified>
</cp:coreProperties>
</file>